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przesunąć slajd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15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16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16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E1DD47F-D87D-4006-AEE2-5DBB6874BD02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109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16000" indent="-215640">
              <a:lnSpc>
                <a:spcPct val="100000"/>
              </a:lnSpc>
            </a:pPr>
            <a:r>
              <a:rPr lang="pl-PL" sz="2000" b="0" strike="noStrike" spc="-1">
                <a:latin typeface="Arial"/>
              </a:rPr>
              <a:t>Zgodnie z roporzadzeniem w sprawie warunków i sposobów oceniania, klasyfikowania</a:t>
            </a:r>
          </a:p>
        </p:txBody>
      </p:sp>
      <p:sp>
        <p:nvSpPr>
          <p:cNvPr id="40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B731B0E-68E6-489B-855C-E847BABAE6AA}" type="slidenum">
              <a:rPr lang="pl-P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pl-PL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32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C84C09E-C832-43A1-A8D7-C260FD02E48E}" type="slidenum">
              <a:rPr lang="pl-P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pl-PL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6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0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031EFA4-45FE-49EF-A432-B6F8D6B92B82}" type="slidenum">
              <a:rPr lang="pl-P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 lang="pl-PL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84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913680" y="280440"/>
            <a:ext cx="10363680" cy="3634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913680" y="280440"/>
            <a:ext cx="10363680" cy="3634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913680" y="280440"/>
            <a:ext cx="10363680" cy="3634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913680" y="280440"/>
            <a:ext cx="10363680" cy="3634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10"/>
          <p:cNvPicPr/>
          <p:nvPr/>
        </p:nvPicPr>
        <p:blipFill>
          <a:blip r:embed="rId14"/>
          <a:stretch/>
        </p:blipFill>
        <p:spPr>
          <a:xfrm>
            <a:off x="3917160" y="584640"/>
            <a:ext cx="4491360" cy="12582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az 7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688400" y="49320"/>
            <a:ext cx="1503000" cy="38736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3680" y="280440"/>
            <a:ext cx="10363680" cy="7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18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Obraz 7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240" y="6390000"/>
            <a:ext cx="1789920" cy="46152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Obraz 7"/>
          <p:cNvPicPr/>
          <p:nvPr/>
        </p:nvPicPr>
        <p:blipFill>
          <a:blip r:embed="rId14"/>
          <a:stretch/>
        </p:blipFill>
        <p:spPr>
          <a:xfrm>
            <a:off x="10401120" y="49320"/>
            <a:ext cx="1789920" cy="461520"/>
          </a:xfrm>
          <a:prstGeom prst="rect">
            <a:avLst/>
          </a:prstGeom>
          <a:ln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523880" y="2169000"/>
            <a:ext cx="9143280" cy="157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5000" b="0" strike="noStrike" cap="all" spc="-1">
                <a:solidFill>
                  <a:srgbClr val="002060"/>
                </a:solidFill>
                <a:latin typeface="Calibri"/>
              </a:rPr>
              <a:t>Szkolenie PZN</a:t>
            </a:r>
            <a:endParaRPr lang="pl-PL" sz="50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1523880" y="3897000"/>
            <a:ext cx="9143280" cy="103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lang="pl-PL" sz="2800" b="0" strike="noStrike" spc="-1">
                <a:solidFill>
                  <a:srgbClr val="2B83A7"/>
                </a:solidFill>
                <a:latin typeface="Calibri"/>
              </a:rPr>
              <a:t>Sesja styczeń-luty 2021 r.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11428560" y="6492960"/>
            <a:ext cx="7628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29BDFDC-83C5-4C5E-9E54-EE25A9A0E467}" type="slidenum">
              <a:rPr lang="en-US" sz="1000" b="0" strike="noStrike" spc="-1">
                <a:solidFill>
                  <a:srgbClr val="000000"/>
                </a:solidFill>
                <a:latin typeface="Tw Cen MT"/>
              </a:rPr>
              <a:t>1</a:t>
            </a:fld>
            <a:endParaRPr lang="pl-PL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913680" y="2804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Po sprawdzeniu kompletności arkuszy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DBEEE69-AFA1-412B-989F-7E2F64C63A22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10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739589" y="1458039"/>
            <a:ext cx="10362600" cy="26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PZN poleca zdającym zakodowanie Kart odpowiedzi/Kart oceny</a:t>
            </a:r>
            <a:endParaRPr lang="pl-PL" sz="2400" b="0" strike="noStrike" spc="-1" dirty="0">
              <a:latin typeface="Arial"/>
            </a:endParaRPr>
          </a:p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Arkusz zdającego, który zgłasza zakończenie egzaminu zaraz po zapoznaniu się </a:t>
            </a:r>
            <a:r>
              <a:rPr lang="pl-PL" sz="2400" b="0" strike="noStrike" spc="-1" dirty="0" smtClean="0">
                <a:solidFill>
                  <a:srgbClr val="002060"/>
                </a:solidFill>
                <a:latin typeface="Calibri"/>
              </a:rPr>
              <a:t/>
            </a:r>
            <a:br>
              <a:rPr lang="pl-PL" sz="2400" b="0" strike="noStrike" spc="-1" dirty="0" smtClean="0">
                <a:solidFill>
                  <a:srgbClr val="002060"/>
                </a:solidFill>
                <a:latin typeface="Calibri"/>
              </a:rPr>
            </a:br>
            <a:r>
              <a:rPr lang="pl-PL" sz="2400" b="0" strike="noStrike" spc="-1" dirty="0" smtClean="0">
                <a:solidFill>
                  <a:srgbClr val="002060"/>
                </a:solidFill>
                <a:latin typeface="Calibri"/>
              </a:rPr>
              <a:t>z </a:t>
            </a: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zadaniem </a:t>
            </a:r>
            <a:r>
              <a:rPr lang="pl-PL" sz="2400" b="0" strike="noStrike" spc="-1" dirty="0" smtClean="0">
                <a:solidFill>
                  <a:srgbClr val="002060"/>
                </a:solidFill>
                <a:latin typeface="Calibri"/>
              </a:rPr>
              <a:t>egzaminacyjnym, </a:t>
            </a: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traktujemy jako arkusz wykorzystany</a:t>
            </a:r>
            <a:r>
              <a:rPr lang="pl-PL" sz="2400" b="0" strike="noStrike" spc="-1" dirty="0" smtClean="0">
                <a:solidFill>
                  <a:srgbClr val="002060"/>
                </a:solidFill>
                <a:latin typeface="Calibri"/>
              </a:rPr>
              <a:t>, należy </a:t>
            </a: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zapakować go razem z pozostałymi arkuszami do koperty </a:t>
            </a:r>
            <a:r>
              <a:rPr lang="pl-PL" sz="2400" b="0" strike="noStrike" spc="-1" dirty="0" smtClean="0">
                <a:solidFill>
                  <a:srgbClr val="002060"/>
                </a:solidFill>
                <a:latin typeface="Calibri"/>
              </a:rPr>
              <a:t>bezpiecznej. </a:t>
            </a:r>
            <a:r>
              <a:rPr lang="pl-PL" sz="2400" spc="-1" dirty="0" smtClean="0">
                <a:solidFill>
                  <a:srgbClr val="002060"/>
                </a:solidFill>
                <a:latin typeface="Calibri"/>
              </a:rPr>
              <a:t>Z</a:t>
            </a:r>
            <a:r>
              <a:rPr lang="pl-PL" sz="2400" b="0" strike="noStrike" spc="-1" dirty="0" smtClean="0">
                <a:solidFill>
                  <a:srgbClr val="002060"/>
                </a:solidFill>
                <a:latin typeface="Calibri"/>
              </a:rPr>
              <a:t>dający </a:t>
            </a: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może zakończyć egzamin w każdym momencie, nie należy wymagać od niego oświadczenia o rezygnacji</a:t>
            </a:r>
            <a:endParaRPr lang="pl-PL" sz="2400" b="0" strike="noStrike" spc="-1" dirty="0">
              <a:latin typeface="Arial"/>
            </a:endParaRPr>
          </a:p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PZN lub wyznaczony przez niego członek ZN wkłada niewykorzystane materiały do papierowej  koperty, opisuje ją i zakleja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221" name="Obraz 7" descr="koperta_otwarta.png"/>
          <p:cNvPicPr/>
          <p:nvPr/>
        </p:nvPicPr>
        <p:blipFill>
          <a:blip r:embed="rId2"/>
          <a:stretch/>
        </p:blipFill>
        <p:spPr>
          <a:xfrm rot="16200000">
            <a:off x="10664550" y="4762260"/>
            <a:ext cx="1757160" cy="718920"/>
          </a:xfrm>
          <a:prstGeom prst="rect">
            <a:avLst/>
          </a:prstGeom>
          <a:ln>
            <a:noFill/>
          </a:ln>
        </p:spPr>
      </p:pic>
      <p:sp>
        <p:nvSpPr>
          <p:cNvPr id="222" name="CustomShape 4"/>
          <p:cNvSpPr/>
          <p:nvPr/>
        </p:nvSpPr>
        <p:spPr>
          <a:xfrm>
            <a:off x="2664000" y="5376240"/>
            <a:ext cx="7991640" cy="1248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dist="2556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600" b="0" strike="noStrike" cap="small" spc="-1">
                <a:solidFill>
                  <a:srgbClr val="FF0000"/>
                </a:solidFill>
                <a:latin typeface="Tw Cen MT"/>
                <a:ea typeface="DejaVu Sans"/>
              </a:rPr>
              <a:t>ostatni moment dla spóźnialskich</a:t>
            </a:r>
            <a:endParaRPr lang="pl-PL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000" b="0" strike="noStrike" spc="-1">
                <a:solidFill>
                  <a:srgbClr val="FF0000"/>
                </a:solidFill>
                <a:latin typeface="Tw Cen MT"/>
                <a:ea typeface="DejaVu Sans"/>
              </a:rPr>
              <a:t>Dla modelu dk, w i wk w części praktycznej egzaminu należy dla spóźnialskich indywidualnie przeprowadzić instruktaż stanowiskowy</a:t>
            </a:r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C34D10-8B61-49C5-BF59-D860508D67DE}" type="slidenum">
              <a:rPr lang="en-US" sz="1000" b="0" strike="noStrike" spc="-1">
                <a:solidFill>
                  <a:srgbClr val="000000"/>
                </a:solidFill>
                <a:latin typeface="Tw Cen MT"/>
              </a:rPr>
              <a:t>11</a:t>
            </a:fld>
            <a:endParaRPr lang="pl-PL" sz="1000" b="0" strike="noStrike" spc="-1">
              <a:latin typeface="Arial"/>
            </a:endParaRPr>
          </a:p>
        </p:txBody>
      </p:sp>
      <p:pic>
        <p:nvPicPr>
          <p:cNvPr id="224" name="Obraz 3"/>
          <p:cNvPicPr/>
          <p:nvPr/>
        </p:nvPicPr>
        <p:blipFill>
          <a:blip r:embed="rId2"/>
          <a:stretch/>
        </p:blipFill>
        <p:spPr>
          <a:xfrm>
            <a:off x="1545120" y="365760"/>
            <a:ext cx="8888400" cy="6491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8ADCC5C-4156-45D9-BD9A-F8D8344D623E}" type="slidenum">
              <a:rPr lang="en-US" sz="1000" b="0" strike="noStrike" spc="-1">
                <a:solidFill>
                  <a:srgbClr val="000000"/>
                </a:solidFill>
                <a:latin typeface="Tw Cen MT"/>
              </a:rPr>
              <a:t>12</a:t>
            </a:fld>
            <a:endParaRPr lang="pl-PL" sz="1000" b="0" strike="noStrike" spc="-1">
              <a:latin typeface="Arial"/>
            </a:endParaRPr>
          </a:p>
        </p:txBody>
      </p:sp>
      <p:pic>
        <p:nvPicPr>
          <p:cNvPr id="226" name="Obraz 1"/>
          <p:cNvPicPr/>
          <p:nvPr/>
        </p:nvPicPr>
        <p:blipFill>
          <a:blip r:embed="rId2"/>
          <a:srcRect r="10082" b="47820"/>
          <a:stretch/>
        </p:blipFill>
        <p:spPr>
          <a:xfrm>
            <a:off x="205200" y="504000"/>
            <a:ext cx="11530800" cy="467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913680" y="2804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Jak Wprowadzać Korekty na Karcie Oceny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939041D-5C41-40DC-89C3-29C6CB673DD0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13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7109640" y="7297560"/>
            <a:ext cx="935280" cy="251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0" name="Obraz 3"/>
          <p:cNvPicPr/>
          <p:nvPr/>
        </p:nvPicPr>
        <p:blipFill>
          <a:blip r:embed="rId2"/>
          <a:stretch/>
        </p:blipFill>
        <p:spPr>
          <a:xfrm>
            <a:off x="1296000" y="1378800"/>
            <a:ext cx="8216280" cy="5244840"/>
          </a:xfrm>
          <a:prstGeom prst="rect">
            <a:avLst/>
          </a:prstGeom>
          <a:ln>
            <a:noFill/>
          </a:ln>
        </p:spPr>
      </p:pic>
      <p:sp>
        <p:nvSpPr>
          <p:cNvPr id="231" name="CustomShape 4"/>
          <p:cNvSpPr/>
          <p:nvPr/>
        </p:nvSpPr>
        <p:spPr>
          <a:xfrm rot="260932">
            <a:off x="9397984" y="1103841"/>
            <a:ext cx="2414914" cy="1390765"/>
          </a:xfrm>
          <a:prstGeom prst="wedgeRoundRectCallout">
            <a:avLst>
              <a:gd name="adj1" fmla="val -40773"/>
              <a:gd name="adj2" fmla="val 116615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Każda zmiana na karcie oceny wymaga przekreślenia kodu kreskowego</a:t>
            </a:r>
            <a:endParaRPr lang="pl-PL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646560" y="756000"/>
            <a:ext cx="1093464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1000"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Po zakodowaniu Kart oceny – część praktyczna </a:t>
            </a:r>
            <a:r>
              <a:rPr lang="pl-PL" sz="3200" b="0" strike="noStrike" cap="all" spc="-1">
                <a:solidFill>
                  <a:srgbClr val="C00000"/>
                </a:solidFill>
                <a:latin typeface="Calibri"/>
              </a:rPr>
              <a:t>Model w i wk 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103112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57A4BD6-991E-4FD8-BFF9-540F06701BB6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14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781200" y="2457000"/>
            <a:ext cx="11130840" cy="293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Przewodniczący ZN:</a:t>
            </a:r>
            <a:endParaRPr lang="pl-PL" sz="24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zbiera od zdających Karty oceny sprawdzając poprawność kodowania</a:t>
            </a:r>
            <a:endParaRPr lang="pl-PL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przekazuje egzaminatorom Zasady oceniania oraz zakodowane Karty oceny</a:t>
            </a:r>
            <a:endParaRPr lang="pl-PL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poleca egzaminatorom wypełnienie pierwszej strony Zasad oceniania i sprawdza poprawność wpisów</a:t>
            </a:r>
            <a:endParaRPr lang="pl-PL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Obraz 11"/>
          <p:cNvPicPr/>
          <p:nvPr/>
        </p:nvPicPr>
        <p:blipFill>
          <a:blip r:embed="rId2"/>
          <a:stretch/>
        </p:blipFill>
        <p:spPr>
          <a:xfrm>
            <a:off x="7604640" y="803160"/>
            <a:ext cx="4357440" cy="1933920"/>
          </a:xfrm>
          <a:prstGeom prst="rect">
            <a:avLst/>
          </a:prstGeom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6" name="CustomShape 1"/>
          <p:cNvSpPr/>
          <p:nvPr/>
        </p:nvSpPr>
        <p:spPr>
          <a:xfrm>
            <a:off x="1103112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D37AE73-11A0-4906-8241-9EC8B7F24C75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15</a:t>
            </a:fld>
            <a:endParaRPr lang="pl-PL" sz="1000" b="0" strike="noStrike" spc="-1">
              <a:latin typeface="Arial"/>
            </a:endParaRPr>
          </a:p>
        </p:txBody>
      </p:sp>
      <p:pic>
        <p:nvPicPr>
          <p:cNvPr id="237" name="Obraz 8"/>
          <p:cNvPicPr/>
          <p:nvPr/>
        </p:nvPicPr>
        <p:blipFill>
          <a:blip r:embed="rId3"/>
          <a:stretch/>
        </p:blipFill>
        <p:spPr>
          <a:xfrm>
            <a:off x="597240" y="225360"/>
            <a:ext cx="6562440" cy="3873960"/>
          </a:xfrm>
          <a:prstGeom prst="rect">
            <a:avLst/>
          </a:prstGeom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8" name="CustomShape 2"/>
          <p:cNvSpPr/>
          <p:nvPr/>
        </p:nvSpPr>
        <p:spPr>
          <a:xfrm>
            <a:off x="7580520" y="838080"/>
            <a:ext cx="3057120" cy="7876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3"/>
          <p:cNvSpPr/>
          <p:nvPr/>
        </p:nvSpPr>
        <p:spPr>
          <a:xfrm>
            <a:off x="4627800" y="1967040"/>
            <a:ext cx="2567880" cy="58932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4"/>
          <p:cNvSpPr/>
          <p:nvPr/>
        </p:nvSpPr>
        <p:spPr>
          <a:xfrm flipH="1">
            <a:off x="6680880" y="1415880"/>
            <a:ext cx="1026360" cy="570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1" name="Obraz 20"/>
          <p:cNvPicPr/>
          <p:nvPr/>
        </p:nvPicPr>
        <p:blipFill>
          <a:blip r:embed="rId4"/>
          <a:stretch/>
        </p:blipFill>
        <p:spPr>
          <a:xfrm>
            <a:off x="5073120" y="2986920"/>
            <a:ext cx="6949440" cy="3358440"/>
          </a:xfrm>
          <a:prstGeom prst="rect">
            <a:avLst/>
          </a:prstGeom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2" name="Obraz 21"/>
          <p:cNvPicPr/>
          <p:nvPr/>
        </p:nvPicPr>
        <p:blipFill>
          <a:blip r:embed="rId5"/>
          <a:stretch/>
        </p:blipFill>
        <p:spPr>
          <a:xfrm>
            <a:off x="646560" y="3020760"/>
            <a:ext cx="6549480" cy="3254040"/>
          </a:xfrm>
          <a:prstGeom prst="rect">
            <a:avLst/>
          </a:prstGeom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3" name="CustomShape 5"/>
          <p:cNvSpPr/>
          <p:nvPr/>
        </p:nvSpPr>
        <p:spPr>
          <a:xfrm>
            <a:off x="4591800" y="4133880"/>
            <a:ext cx="2567880" cy="58932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6"/>
          <p:cNvSpPr/>
          <p:nvPr/>
        </p:nvSpPr>
        <p:spPr>
          <a:xfrm flipH="1">
            <a:off x="6481080" y="1533960"/>
            <a:ext cx="1461960" cy="263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913680" y="2804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Po zakończeniu czynności organizacyjnych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EF4AA44-6FE0-4518-B16D-9AD885223009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16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263160" y="1025280"/>
            <a:ext cx="11678760" cy="77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20000"/>
              </a:lnSpc>
              <a:spcBef>
                <a:spcPts val="1199"/>
              </a:spcBef>
            </a:pPr>
            <a:r>
              <a:rPr lang="pl-PL" sz="2800" b="0" strike="noStrike" spc="-1">
                <a:solidFill>
                  <a:srgbClr val="002060"/>
                </a:solidFill>
                <a:latin typeface="Calibri"/>
              </a:rPr>
              <a:t>Przewodniczący lub członek ZN ogłasza i zapisuje w widocznym miejscu 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248" name="Obraz 7" descr="images111.jpg"/>
          <p:cNvPicPr/>
          <p:nvPr/>
        </p:nvPicPr>
        <p:blipFill>
          <a:blip r:embed="rId2"/>
          <a:stretch/>
        </p:blipFill>
        <p:spPr>
          <a:xfrm>
            <a:off x="360720" y="1573200"/>
            <a:ext cx="2231640" cy="22316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249" name="Table 4"/>
          <p:cNvGraphicFramePr/>
          <p:nvPr/>
        </p:nvGraphicFramePr>
        <p:xfrm>
          <a:off x="2244600" y="2152440"/>
          <a:ext cx="8127720" cy="3305880"/>
        </p:xfrm>
        <a:graphic>
          <a:graphicData uri="http://schemas.openxmlformats.org/drawingml/2006/table">
            <a:tbl>
              <a:tblPr/>
              <a:tblGrid>
                <a:gridCol w="2934000"/>
                <a:gridCol w="5193720"/>
              </a:tblGrid>
              <a:tr h="514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CZĘŚĆ PISEMNA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CZĘŚĆ PRAKTYCZNA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1440">
                <a:tc>
                  <a:txBody>
                    <a:bodyPr/>
                    <a:lstStyle/>
                    <a:p>
                      <a:pPr marL="179280" indent="-178560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1. godzinę  rozpoczęcia </a:t>
                      </a:r>
                      <a:r>
                        <a:t/>
                      </a:r>
                      <a:br/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i zakończenia egzaminu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marL="179280" indent="-178560" algn="ctr"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czas, przeznaczony na zapoznanie się przez zdających ze stanowiskiem i z materiałami egzaminacyjnymi 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marL="263520" indent="-262800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w Cen MT"/>
                        </a:rPr>
                        <a:t>2. godzinę  rozpoczęcia i zakończenia egzaminu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marL="263520" indent="-262800" algn="ctr"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0" name="CustomShape 5"/>
          <p:cNvSpPr/>
          <p:nvPr/>
        </p:nvSpPr>
        <p:spPr>
          <a:xfrm>
            <a:off x="5711400" y="3451680"/>
            <a:ext cx="41176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10 minut </a:t>
            </a:r>
            <a:r>
              <a:t/>
            </a:r>
            <a:br/>
            <a:r>
              <a:rPr lang="pl-PL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które nie wlicza się do czasu egzaminu</a:t>
            </a:r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913680" y="2804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Podczas egzaminu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0F78C4C-78F5-44F5-9029-6F2C7005E98E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17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710640" y="929160"/>
            <a:ext cx="10362600" cy="49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Zdający powinni:</a:t>
            </a:r>
            <a:endParaRPr lang="pl-PL" sz="2000" b="0" strike="noStrike" spc="-1" dirty="0">
              <a:latin typeface="Arial"/>
            </a:endParaRPr>
          </a:p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pracować samodzielnie przestrzegając przepisów bhp</a:t>
            </a:r>
            <a:endParaRPr lang="pl-PL" sz="2400" b="0" strike="noStrike" spc="-1" dirty="0">
              <a:latin typeface="Arial"/>
            </a:endParaRPr>
          </a:p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korzystać wyłącznie z materiałów, sprzętu znajdujących się na stanowisku egzaminacyjnym</a:t>
            </a:r>
            <a:endParaRPr lang="pl-PL" sz="2400" b="0" strike="noStrike" spc="-1" dirty="0">
              <a:latin typeface="Arial"/>
            </a:endParaRPr>
          </a:p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nie porozumiewać się między sobą</a:t>
            </a:r>
            <a:endParaRPr lang="pl-PL" sz="2400" b="0" strike="noStrike" spc="-1" dirty="0">
              <a:latin typeface="Arial"/>
            </a:endParaRPr>
          </a:p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przez podniesienie ręki zgłaszać między innymi:</a:t>
            </a:r>
            <a:endParaRPr lang="pl-PL" sz="2400" b="0" strike="noStrike" spc="-1" dirty="0">
              <a:latin typeface="Arial"/>
            </a:endParaRPr>
          </a:p>
          <a:p>
            <a:pPr marL="685800" lvl="1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wcześniejsze zakończenie egzaminu,</a:t>
            </a:r>
            <a:endParaRPr lang="pl-PL" sz="2000" b="0" strike="noStrike" spc="-1" dirty="0">
              <a:latin typeface="Arial"/>
            </a:endParaRPr>
          </a:p>
          <a:p>
            <a:pPr marL="685800" lvl="1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gotowość do oceny rezultatu ‎pośredniego, jeżeli taki rezultat występuje w zadaniu egzaminacyjnym,</a:t>
            </a:r>
            <a:endParaRPr lang="pl-PL" sz="2000" b="0" strike="noStrike" spc="-1" dirty="0">
              <a:latin typeface="Arial"/>
            </a:endParaRPr>
          </a:p>
          <a:p>
            <a:pPr marL="685800" lvl="1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gotowość do podłączenia zasilania, wykonania określonych w zadaniu działań, itp.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pl-PL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913680" y="2804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900" b="0" strike="noStrike" cap="all" spc="-1">
                <a:solidFill>
                  <a:srgbClr val="002060"/>
                </a:solidFill>
                <a:latin typeface="Calibri"/>
              </a:rPr>
              <a:t>Podczas egzaminu</a:t>
            </a:r>
            <a:endParaRPr lang="pl-PL" sz="2900" b="0" strike="noStrike" spc="-1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47E9161-5CBC-48E2-B60D-E7B56999252A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18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623520" y="1198800"/>
            <a:ext cx="10847520" cy="23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31760" algn="just">
              <a:lnSpc>
                <a:spcPct val="120000"/>
              </a:lnSpc>
              <a:spcBef>
                <a:spcPts val="799"/>
              </a:spcBef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Przewodniczący ZN reaguje na zgłoszenia zdających:</a:t>
            </a:r>
            <a:endParaRPr lang="pl-PL" sz="2000" b="0" strike="noStrike" spc="-1" dirty="0">
              <a:latin typeface="Arial"/>
            </a:endParaRPr>
          </a:p>
          <a:p>
            <a:pPr marL="401760" indent="-269280" algn="just">
              <a:lnSpc>
                <a:spcPct val="12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w uzasadnionych przypadkach zezwala zdającemu na opuszczenie sali ‎egzaminacyjnej, przy czym nie może się on kontaktować z innymi osobami, </a:t>
            </a:r>
            <a:r>
              <a:rPr dirty="0"/>
              <a:t/>
            </a:r>
            <a:br>
              <a:rPr dirty="0"/>
            </a:b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z wyjątkiem ‎osób udzielających pomocy medycznej</a:t>
            </a:r>
            <a:endParaRPr lang="pl-PL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913680" y="2804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900" b="0" strike="noStrike" cap="all" spc="-1">
                <a:solidFill>
                  <a:srgbClr val="002060"/>
                </a:solidFill>
                <a:latin typeface="Calibri"/>
              </a:rPr>
              <a:t>Podczas egzaminu</a:t>
            </a:r>
            <a:endParaRPr lang="pl-PL" sz="2900" b="0" strike="noStrike" spc="-1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CB11BDE-EC70-43EF-AF47-CAD232DE3444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19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913680" y="824760"/>
            <a:ext cx="11082960" cy="603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20000"/>
              </a:lnSpc>
              <a:spcBef>
                <a:spcPts val="601"/>
              </a:spcBef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W przypadku, gdy zdający podczas części pisemnej/praktycznej:‎</a:t>
            </a:r>
            <a:endParaRPr lang="pl-PL" sz="2400" b="0" strike="noStrike" spc="-1" dirty="0">
              <a:latin typeface="Arial"/>
            </a:endParaRPr>
          </a:p>
          <a:p>
            <a:pPr marL="542880" indent="-27720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niesamodzielnie wykonuje zadanie egzaminacyjne (</a:t>
            </a:r>
            <a:r>
              <a:rPr lang="pl-PL" sz="2000" b="0" strike="noStrike" spc="-1" dirty="0">
                <a:solidFill>
                  <a:srgbClr val="C00000"/>
                </a:solidFill>
                <a:latin typeface="Calibri"/>
              </a:rPr>
              <a:t>art.44zzzp pkt.1</a:t>
            </a: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)</a:t>
            </a:r>
            <a:endParaRPr lang="pl-PL" sz="2000" b="0" strike="noStrike" spc="-1" dirty="0">
              <a:latin typeface="Arial"/>
            </a:endParaRPr>
          </a:p>
          <a:p>
            <a:pPr marL="542880" lvl="2" indent="-270720" algn="just">
              <a:lnSpc>
                <a:spcPct val="12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wniósł lub korzysta w sali/miejscu egzaminu z urządzeń telekomunikacyjnych‎‎ lub materiałów </a:t>
            </a:r>
            <a:r>
              <a:rPr dirty="0"/>
              <a:t/>
            </a:r>
            <a:br>
              <a:rPr dirty="0"/>
            </a:b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i przyborów niewymienionych w informacji dyrektora CKE (</a:t>
            </a:r>
            <a:r>
              <a:rPr lang="pl-PL" sz="2000" b="0" strike="noStrike" spc="-1" dirty="0">
                <a:solidFill>
                  <a:srgbClr val="C00000"/>
                </a:solidFill>
                <a:latin typeface="Calibri"/>
              </a:rPr>
              <a:t>art.44zzzp pkt.2</a:t>
            </a: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)</a:t>
            </a:r>
            <a:endParaRPr lang="pl-PL" sz="2000" b="0" strike="noStrike" spc="-1" dirty="0">
              <a:latin typeface="Arial"/>
            </a:endParaRPr>
          </a:p>
          <a:p>
            <a:pPr marL="542880" lvl="2" indent="-270720" algn="just">
              <a:lnSpc>
                <a:spcPct val="12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zakłóca prawidłowy ‎przebieg egzaminu w sposób utrudniający pracę pozostałym zdającym, </a:t>
            </a:r>
            <a:r>
              <a:rPr dirty="0"/>
              <a:t/>
            </a:r>
            <a:br>
              <a:rPr dirty="0"/>
            </a:b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w szczególności, gdy narusza przepisy bezpieczeństwa i higieny ‎pracy w sposób prowadzący do zagrożenia zdrowia lub życia (</a:t>
            </a:r>
            <a:r>
              <a:rPr lang="pl-PL" sz="2000" b="0" strike="noStrike" spc="-1" dirty="0">
                <a:solidFill>
                  <a:srgbClr val="C00000"/>
                </a:solidFill>
                <a:latin typeface="Calibri"/>
              </a:rPr>
              <a:t>art.44zzzp pkt.3</a:t>
            </a: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)</a:t>
            </a:r>
            <a:endParaRPr lang="pl-PL" sz="2000" b="0" strike="noStrike" spc="-1" dirty="0">
              <a:latin typeface="Arial"/>
            </a:endParaRPr>
          </a:p>
          <a:p>
            <a:pPr marL="92160" algn="just">
              <a:lnSpc>
                <a:spcPct val="120000"/>
              </a:lnSpc>
              <a:spcBef>
                <a:spcPts val="601"/>
              </a:spcBef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przewodniczący ZN </a:t>
            </a:r>
            <a:r>
              <a:rPr lang="pl-PL" sz="2300" b="0" strike="noStrike" spc="-1" dirty="0">
                <a:solidFill>
                  <a:srgbClr val="002060"/>
                </a:solidFill>
                <a:latin typeface="Calibri"/>
              </a:rPr>
              <a:t>kontaktuje się z PZE, który przerywa zdającemu egzamin </a:t>
            </a:r>
            <a:r>
              <a:rPr dirty="0"/>
              <a:t/>
            </a:r>
            <a:br>
              <a:rPr dirty="0"/>
            </a:br>
            <a:r>
              <a:rPr lang="pl-PL" sz="2300" b="0" strike="noStrike" spc="-1" dirty="0">
                <a:solidFill>
                  <a:srgbClr val="002060"/>
                </a:solidFill>
                <a:latin typeface="Calibri"/>
              </a:rPr>
              <a:t>i unieważnia jego część pisemną/praktyczną</a:t>
            </a:r>
            <a:endParaRPr lang="pl-PL" sz="2300" b="0" strike="noStrike" spc="-1" dirty="0">
              <a:latin typeface="Arial"/>
            </a:endParaRPr>
          </a:p>
          <a:p>
            <a:pPr marL="357120" indent="-264240" algn="just">
              <a:lnSpc>
                <a:spcPct val="12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odbiera od zdającego Arkusz egzaminacyjny, Kartę odpowiedzi/oceny, ewentualne wydruki i poleca opuszczenie sali/miejsca egzaminu</a:t>
            </a:r>
            <a:endParaRPr lang="pl-PL" sz="2000" b="0" strike="noStrike" spc="-1" dirty="0">
              <a:latin typeface="Arial"/>
            </a:endParaRPr>
          </a:p>
          <a:p>
            <a:pPr marL="357120" indent="-264240" algn="just">
              <a:lnSpc>
                <a:spcPct val="12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wypełnia druk Decyzja o przerwaniu i unieważnieniu …, do którego dołącza dokumentację zdającego </a:t>
            </a:r>
            <a:endParaRPr lang="pl-PL" sz="2000" b="0" strike="noStrike" spc="-1" dirty="0">
              <a:latin typeface="Arial"/>
            </a:endParaRPr>
          </a:p>
          <a:p>
            <a:pPr marL="357120" indent="-264240" algn="just">
              <a:lnSpc>
                <a:spcPct val="12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odnotowuje ten fakt w wykazie zdających</a:t>
            </a:r>
            <a:endParaRPr lang="pl-PL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4052747-84B0-4C9D-B537-F5D0A85FDE8A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2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907942" y="1122630"/>
            <a:ext cx="9494490" cy="34371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30000"/>
              </a:lnSpc>
              <a:spcBef>
                <a:spcPts val="1800"/>
              </a:spcBef>
            </a:pPr>
            <a:r>
              <a:rPr lang="pl-PL" sz="2400" b="1" strike="noStrike" spc="-1" dirty="0">
                <a:solidFill>
                  <a:srgbClr val="23476F"/>
                </a:solidFill>
                <a:latin typeface="Tw Cen MT"/>
                <a:ea typeface="DejaVu Sans"/>
              </a:rPr>
              <a:t>Za ‎prawidłowy przebieg </a:t>
            </a:r>
            <a:r>
              <a:rPr lang="pl-PL" sz="2400" b="0" strike="noStrike" spc="-1" dirty="0">
                <a:solidFill>
                  <a:srgbClr val="23476F"/>
                </a:solidFill>
                <a:latin typeface="Tw Cen MT"/>
                <a:ea typeface="DejaVu Sans"/>
              </a:rPr>
              <a:t>części pisemnej/praktycznej egzaminu oraz ‎bezpieczeństwo i higienę pracy </a:t>
            </a:r>
            <a:r>
              <a:rPr dirty="0"/>
              <a:t/>
            </a:r>
            <a:br>
              <a:rPr dirty="0"/>
            </a:br>
            <a:r>
              <a:rPr lang="pl-PL" sz="2400" b="0" strike="noStrike" spc="-1" dirty="0">
                <a:solidFill>
                  <a:srgbClr val="23476F"/>
                </a:solidFill>
                <a:latin typeface="Tw Cen MT"/>
                <a:ea typeface="DejaVu Sans"/>
              </a:rPr>
              <a:t>podczas wykonywania zadań egzaminacyjnych ‎przez zdających </a:t>
            </a:r>
            <a:r>
              <a:rPr lang="pl-PL" sz="2400" b="1" strike="noStrike" spc="-1" dirty="0">
                <a:solidFill>
                  <a:srgbClr val="23476F"/>
                </a:solidFill>
                <a:latin typeface="Tw Cen MT"/>
                <a:ea typeface="DejaVu Sans"/>
              </a:rPr>
              <a:t>w danej sali / miejscu przeprowadzania egzaminu</a:t>
            </a:r>
            <a:endParaRPr lang="pl-PL" sz="2400" b="0" strike="noStrike" spc="-1" dirty="0">
              <a:latin typeface="Arial"/>
            </a:endParaRPr>
          </a:p>
          <a:p>
            <a:pPr algn="ctr">
              <a:lnSpc>
                <a:spcPct val="130000"/>
              </a:lnSpc>
              <a:spcBef>
                <a:spcPts val="1800"/>
              </a:spcBef>
            </a:pPr>
            <a:r>
              <a:rPr lang="pl-PL" sz="2400" b="1" strike="noStrike" spc="-1" dirty="0">
                <a:solidFill>
                  <a:srgbClr val="23476F"/>
                </a:solidFill>
                <a:latin typeface="Tw Cen MT"/>
                <a:ea typeface="DejaVu Sans"/>
              </a:rPr>
              <a:t>odpowiada</a:t>
            </a:r>
            <a:endParaRPr lang="pl-PL" sz="2400" b="0" strike="noStrike" spc="-1" dirty="0">
              <a:latin typeface="Arial"/>
            </a:endParaRPr>
          </a:p>
          <a:p>
            <a:pPr algn="ctr">
              <a:lnSpc>
                <a:spcPct val="130000"/>
              </a:lnSpc>
              <a:spcBef>
                <a:spcPts val="1800"/>
              </a:spcBef>
            </a:pPr>
            <a:r>
              <a:rPr lang="pl-PL" sz="2400" b="1" strike="noStrike" spc="-1" dirty="0">
                <a:solidFill>
                  <a:srgbClr val="23476F"/>
                </a:solidFill>
                <a:latin typeface="Tw Cen MT"/>
                <a:ea typeface="DejaVu Sans"/>
              </a:rPr>
              <a:t>przewodniczący zespołu nadzorującego (PZN)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167" name="Obraz 5" descr="przewodniczący 2.png"/>
          <p:cNvPicPr/>
          <p:nvPr/>
        </p:nvPicPr>
        <p:blipFill>
          <a:blip r:embed="rId3"/>
          <a:stretch/>
        </p:blipFill>
        <p:spPr>
          <a:xfrm>
            <a:off x="9047545" y="3602944"/>
            <a:ext cx="849600" cy="849600"/>
          </a:xfrm>
          <a:prstGeom prst="rect">
            <a:avLst/>
          </a:prstGeom>
          <a:ln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913680" y="2804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Po upływie czasu trwania egzaminu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2B6C653-3208-4E8F-A48D-54B8C4E73EAD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20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354600" y="1350000"/>
            <a:ext cx="11531880" cy="453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20000"/>
              </a:lnSpc>
              <a:spcBef>
                <a:spcPts val="1199"/>
              </a:spcBef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CZĘŚĆ PISEMNA</a:t>
            </a:r>
            <a:endParaRPr lang="pl-PL" sz="2800" b="0" strike="noStrike" spc="-1" dirty="0">
              <a:latin typeface="Arial"/>
            </a:endParaRPr>
          </a:p>
          <a:p>
            <a:pPr marL="450720" indent="-450000" algn="just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Przewodniczący lub członek ZN ogłasza zakończenie egzaminu</a:t>
            </a:r>
            <a:endParaRPr lang="pl-PL" sz="2400" b="0" strike="noStrike" spc="-1" dirty="0">
              <a:latin typeface="Arial"/>
            </a:endParaRPr>
          </a:p>
          <a:p>
            <a:pPr marL="450720" indent="-450000" algn="just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Zdający pozostawiają Karty odpowiedzi na stoliku lub kolejno oddają je PZN i opuszczają salę </a:t>
            </a:r>
            <a:r>
              <a:rPr lang="pl-PL" sz="2400" b="0" strike="noStrike" spc="-1" dirty="0">
                <a:solidFill>
                  <a:srgbClr val="C00000"/>
                </a:solidFill>
                <a:latin typeface="Calibri"/>
              </a:rPr>
              <a:t>zabierając arkusz egzaminacyjny</a:t>
            </a:r>
            <a:endParaRPr lang="pl-PL" sz="2400" b="0" strike="noStrike" spc="-1" dirty="0">
              <a:latin typeface="Arial"/>
            </a:endParaRPr>
          </a:p>
          <a:p>
            <a:pPr marL="450720" indent="-450000" algn="just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Do zakończenia pakowania kart odpowiedzi w sali pozostają przedstawiciele zdających</a:t>
            </a:r>
            <a:endParaRPr lang="pl-PL" sz="2400" b="0" strike="noStrike" spc="-1" dirty="0">
              <a:latin typeface="Arial"/>
            </a:endParaRPr>
          </a:p>
          <a:p>
            <a:pPr marL="442800" indent="-4420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Przewodniczący lub członek ZN potwierdza w wykazie zdających w sali oddanie karty odpowiedzi</a:t>
            </a:r>
            <a:endParaRPr lang="pl-PL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913680" y="2804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Po upływie czasu trwania egzaminu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918081C-D416-4764-A893-20AF1FBD99B2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21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335880" y="1256760"/>
            <a:ext cx="11588040" cy="48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20000"/>
              </a:lnSpc>
              <a:spcBef>
                <a:spcPts val="1199"/>
              </a:spcBef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CZĘŚĆ PRAKTYCZNA</a:t>
            </a:r>
            <a:endParaRPr lang="pl-PL" sz="2800" b="0" strike="noStrike" spc="-1" dirty="0">
              <a:latin typeface="Arial"/>
            </a:endParaRPr>
          </a:p>
          <a:p>
            <a:pPr marL="360360" lvl="1" indent="-359640" algn="just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SzPct val="120000"/>
              <a:buFont typeface="Wingdings" charset="2"/>
              <a:buChar char="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Przewodniczący lub członek ZN ogłasza zakończenie egzaminu i poleca zdającym:</a:t>
            </a:r>
            <a:endParaRPr lang="pl-PL" sz="2400" b="0" strike="noStrike" spc="-1" dirty="0">
              <a:latin typeface="Arial"/>
            </a:endParaRPr>
          </a:p>
          <a:p>
            <a:pPr marL="539640" lvl="1" indent="-178560" algn="just">
              <a:lnSpc>
                <a:spcPct val="11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pozostawienie na stanowisku egzaminacyjnym Arkuszy egzaminacyjnych i rezultatów wykonania zadania</a:t>
            </a:r>
            <a:endParaRPr lang="pl-PL" sz="2000" b="0" strike="noStrike" spc="-1" dirty="0">
              <a:latin typeface="Arial"/>
            </a:endParaRPr>
          </a:p>
          <a:p>
            <a:pPr marL="539640" lvl="1" indent="-178560" algn="just">
              <a:lnSpc>
                <a:spcPct val="11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opuszczenie sali / miejsca egzaminu </a:t>
            </a:r>
            <a:r>
              <a:rPr lang="pl-PL" sz="2000" b="0" strike="noStrike" spc="-1" dirty="0">
                <a:solidFill>
                  <a:srgbClr val="C00000"/>
                </a:solidFill>
                <a:latin typeface="Calibri"/>
              </a:rPr>
              <a:t>(tylko w modelu d i </a:t>
            </a:r>
            <a:r>
              <a:rPr lang="pl-PL" sz="2000" b="0" strike="noStrike" spc="-1" dirty="0" err="1">
                <a:solidFill>
                  <a:srgbClr val="C00000"/>
                </a:solidFill>
                <a:latin typeface="Calibri"/>
              </a:rPr>
              <a:t>dk</a:t>
            </a:r>
            <a:r>
              <a:rPr lang="pl-PL" sz="2000" b="0" strike="noStrike" spc="-1" dirty="0">
                <a:solidFill>
                  <a:srgbClr val="C00000"/>
                </a:solidFill>
                <a:latin typeface="Calibri"/>
              </a:rPr>
              <a:t> w sali pozostają przedstawiciele zdających)</a:t>
            </a:r>
            <a:endParaRPr lang="pl-PL" sz="2000" b="0" strike="noStrike" spc="-1" dirty="0">
              <a:latin typeface="Arial"/>
            </a:endParaRPr>
          </a:p>
          <a:p>
            <a:pPr marL="442800" indent="-4420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Przewodniczący lub członek ZN potwierdza w wykazie zdających w sali pozostawienie przez zdających arkuszy egzaminacyjnych oraz rezultatów wykonania zadania</a:t>
            </a:r>
            <a:endParaRPr lang="pl-PL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2D02234-0A7B-4A88-B2ED-829C3EA6E2FB}" type="slidenum">
              <a:rPr lang="en-US" sz="1000" b="0" strike="noStrike" spc="-1">
                <a:solidFill>
                  <a:srgbClr val="000000"/>
                </a:solidFill>
                <a:latin typeface="Tw Cen MT"/>
              </a:rPr>
              <a:t>22</a:t>
            </a:fld>
            <a:endParaRPr lang="pl-PL" sz="1000" b="0" strike="noStrike" spc="-1">
              <a:latin typeface="Arial"/>
            </a:endParaRPr>
          </a:p>
        </p:txBody>
      </p:sp>
      <p:pic>
        <p:nvPicPr>
          <p:cNvPr id="267" name="Obraz 6"/>
          <p:cNvPicPr/>
          <p:nvPr/>
        </p:nvPicPr>
        <p:blipFill>
          <a:blip r:embed="rId2"/>
          <a:stretch/>
        </p:blipFill>
        <p:spPr>
          <a:xfrm>
            <a:off x="674280" y="1471320"/>
            <a:ext cx="10871280" cy="517644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8" name="CustomShape 2"/>
          <p:cNvSpPr/>
          <p:nvPr/>
        </p:nvSpPr>
        <p:spPr>
          <a:xfrm>
            <a:off x="913680" y="3560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3600" b="0" strike="noStrike" cap="all" spc="-1">
                <a:solidFill>
                  <a:srgbClr val="002060"/>
                </a:solidFill>
                <a:latin typeface="Calibri"/>
                <a:ea typeface="DejaVu Sans"/>
              </a:rPr>
              <a:t>model dk – rezultaty są na wydrukach 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6816600" y="2784240"/>
            <a:ext cx="2851560" cy="4633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4"/>
          <p:cNvSpPr/>
          <p:nvPr/>
        </p:nvSpPr>
        <p:spPr>
          <a:xfrm>
            <a:off x="9787680" y="2784240"/>
            <a:ext cx="1587240" cy="4633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5"/>
          <p:cNvSpPr/>
          <p:nvPr/>
        </p:nvSpPr>
        <p:spPr>
          <a:xfrm>
            <a:off x="913680" y="3072960"/>
            <a:ext cx="1587240" cy="4633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6"/>
          <p:cNvSpPr/>
          <p:nvPr/>
        </p:nvSpPr>
        <p:spPr>
          <a:xfrm>
            <a:off x="9225720" y="4716360"/>
            <a:ext cx="2149200" cy="4633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7"/>
          <p:cNvSpPr/>
          <p:nvPr/>
        </p:nvSpPr>
        <p:spPr>
          <a:xfrm>
            <a:off x="793800" y="5084280"/>
            <a:ext cx="1566720" cy="3877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8"/>
          <p:cNvSpPr/>
          <p:nvPr/>
        </p:nvSpPr>
        <p:spPr>
          <a:xfrm>
            <a:off x="2698920" y="994680"/>
            <a:ext cx="67935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0" strike="noStrike" spc="-1">
                <a:solidFill>
                  <a:srgbClr val="002060"/>
                </a:solidFill>
                <a:latin typeface="Tw Cen MT"/>
                <a:ea typeface="DejaVu Sans"/>
              </a:rPr>
              <a:t>Na ostatniej stronie arkusza znajduje się tabela</a:t>
            </a:r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 additive="repl">
                                        <p:cTn id="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 additive="repl">
                                        <p:cTn id="2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 additive="repl">
                                        <p:cTn id="2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958BD6F-73BF-410D-B450-F855E1E2C141}" type="slidenum">
              <a:rPr lang="en-US" sz="1000" b="0" strike="noStrike" spc="-1">
                <a:solidFill>
                  <a:srgbClr val="000000"/>
                </a:solidFill>
                <a:latin typeface="Tw Cen MT"/>
              </a:rPr>
              <a:t>23</a:t>
            </a:fld>
            <a:endParaRPr lang="pl-PL" sz="1000" b="0" strike="noStrike" spc="-1">
              <a:latin typeface="Arial"/>
            </a:endParaRPr>
          </a:p>
        </p:txBody>
      </p:sp>
      <p:pic>
        <p:nvPicPr>
          <p:cNvPr id="276" name="Obraz 2"/>
          <p:cNvPicPr/>
          <p:nvPr/>
        </p:nvPicPr>
        <p:blipFill>
          <a:blip r:embed="rId2"/>
          <a:stretch/>
        </p:blipFill>
        <p:spPr>
          <a:xfrm>
            <a:off x="573120" y="1349280"/>
            <a:ext cx="10944000" cy="515592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7" name="CustomShape 2"/>
          <p:cNvSpPr/>
          <p:nvPr/>
        </p:nvSpPr>
        <p:spPr>
          <a:xfrm>
            <a:off x="913680" y="3560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3600" b="0" strike="noStrike" cap="all" spc="-1">
                <a:solidFill>
                  <a:srgbClr val="002060"/>
                </a:solidFill>
                <a:latin typeface="Calibri"/>
                <a:ea typeface="DejaVu Sans"/>
              </a:rPr>
              <a:t>model dk – rezultaty nagrywane są na płycie 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913680" y="2999880"/>
            <a:ext cx="6140880" cy="4633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4"/>
          <p:cNvSpPr/>
          <p:nvPr/>
        </p:nvSpPr>
        <p:spPr>
          <a:xfrm>
            <a:off x="2698920" y="994680"/>
            <a:ext cx="67935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0" strike="noStrike" spc="-1">
                <a:solidFill>
                  <a:srgbClr val="002060"/>
                </a:solidFill>
                <a:latin typeface="Tw Cen MT"/>
                <a:ea typeface="DejaVu Sans"/>
              </a:rPr>
              <a:t>Na ostatniej stronie arkusza znajduje się tabela</a:t>
            </a:r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Obraz 31"/>
          <p:cNvPicPr/>
          <p:nvPr/>
        </p:nvPicPr>
        <p:blipFill>
          <a:blip r:embed="rId3"/>
          <a:srcRect b="63981"/>
          <a:stretch/>
        </p:blipFill>
        <p:spPr>
          <a:xfrm>
            <a:off x="658080" y="729720"/>
            <a:ext cx="10944360" cy="202752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1" name="Obraz 6"/>
          <p:cNvPicPr/>
          <p:nvPr/>
        </p:nvPicPr>
        <p:blipFill>
          <a:blip r:embed="rId3"/>
          <a:srcRect t="49536"/>
          <a:stretch/>
        </p:blipFill>
        <p:spPr>
          <a:xfrm>
            <a:off x="658080" y="2980800"/>
            <a:ext cx="10944360" cy="284112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2" name="CustomShape 1"/>
          <p:cNvSpPr/>
          <p:nvPr/>
        </p:nvSpPr>
        <p:spPr>
          <a:xfrm>
            <a:off x="671400" y="3852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5D2029"/>
                </a:solidFill>
                <a:latin typeface="Calibri"/>
              </a:rPr>
              <a:t>Informacje</a:t>
            </a: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 w Wykazie zdających w sali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11081160" y="649296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DC65C9E-050B-4384-B604-A8334898128F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24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4899960" y="4453200"/>
            <a:ext cx="10432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Blackadder ITC"/>
                <a:ea typeface="DejaVu Sans"/>
              </a:rPr>
              <a:t>Kowalski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5022360" y="5053320"/>
            <a:ext cx="8305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Blackadder ITC"/>
                <a:ea typeface="DejaVu Sans"/>
              </a:rPr>
              <a:t>Wójcik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286" name="CustomShape 5"/>
          <p:cNvSpPr/>
          <p:nvPr/>
        </p:nvSpPr>
        <p:spPr>
          <a:xfrm>
            <a:off x="6877800" y="4418280"/>
            <a:ext cx="70344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01-SG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287" name="CustomShape 6"/>
          <p:cNvSpPr/>
          <p:nvPr/>
        </p:nvSpPr>
        <p:spPr>
          <a:xfrm>
            <a:off x="5843520" y="4435560"/>
            <a:ext cx="10432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Blackadder ITC"/>
                <a:ea typeface="DejaVu Sans"/>
              </a:rPr>
              <a:t>Kowalski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288" name="CustomShape 7"/>
          <p:cNvSpPr/>
          <p:nvPr/>
        </p:nvSpPr>
        <p:spPr>
          <a:xfrm>
            <a:off x="4985280" y="4667040"/>
            <a:ext cx="9982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Blackadder ITC"/>
                <a:ea typeface="DejaVu Sans"/>
              </a:rPr>
              <a:t>Nowak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289" name="CustomShape 8"/>
          <p:cNvSpPr/>
          <p:nvPr/>
        </p:nvSpPr>
        <p:spPr>
          <a:xfrm>
            <a:off x="5840280" y="5051520"/>
            <a:ext cx="12006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Blackadder ITC"/>
                <a:ea typeface="DejaVu Sans"/>
              </a:rPr>
              <a:t>Wójcik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290" name="CustomShape 9"/>
          <p:cNvSpPr/>
          <p:nvPr/>
        </p:nvSpPr>
        <p:spPr>
          <a:xfrm>
            <a:off x="6873120" y="4638600"/>
            <a:ext cx="70344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01-SG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291" name="CustomShape 10"/>
          <p:cNvSpPr/>
          <p:nvPr/>
        </p:nvSpPr>
        <p:spPr>
          <a:xfrm>
            <a:off x="5831280" y="4658040"/>
            <a:ext cx="9982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Blackadder ITC"/>
                <a:ea typeface="DejaVu Sans"/>
              </a:rPr>
              <a:t>Nowak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292" name="CustomShape 11"/>
          <p:cNvSpPr/>
          <p:nvPr/>
        </p:nvSpPr>
        <p:spPr>
          <a:xfrm>
            <a:off x="8512560" y="4634640"/>
            <a:ext cx="582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293" name="CustomShape 12"/>
          <p:cNvSpPr/>
          <p:nvPr/>
        </p:nvSpPr>
        <p:spPr>
          <a:xfrm>
            <a:off x="8288280" y="5246640"/>
            <a:ext cx="1418400" cy="72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274FA4"/>
                </a:solidFill>
                <a:latin typeface="Blackadder ITC"/>
                <a:ea typeface="DejaVu Sans"/>
              </a:rPr>
              <a:t>Wojciszko Piotr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274FA4"/>
                </a:solidFill>
                <a:latin typeface="Blackadder ITC"/>
                <a:ea typeface="DejaVu Sans"/>
              </a:rPr>
              <a:t>Teresa Jantarsko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</p:txBody>
      </p:sp>
      <p:sp>
        <p:nvSpPr>
          <p:cNvPr id="294" name="CustomShape 13"/>
          <p:cNvSpPr/>
          <p:nvPr/>
        </p:nvSpPr>
        <p:spPr>
          <a:xfrm>
            <a:off x="5542920" y="5693760"/>
            <a:ext cx="2336040" cy="723240"/>
          </a:xfrm>
          <a:prstGeom prst="wedgeRectCallout">
            <a:avLst>
              <a:gd name="adj1" fmla="val -4818"/>
              <a:gd name="adj2" fmla="val -1175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5D2029"/>
                </a:solidFill>
                <a:latin typeface="Tw Cen MT"/>
                <a:ea typeface="DejaVu Sans"/>
              </a:rPr>
              <a:t>dla części pisemnej/ praktycznej model d rubryka pozostaje pusta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295" name="CustomShape 14"/>
          <p:cNvSpPr/>
          <p:nvPr/>
        </p:nvSpPr>
        <p:spPr>
          <a:xfrm>
            <a:off x="5172120" y="4831200"/>
            <a:ext cx="4046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N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296" name="CustomShape 15"/>
          <p:cNvSpPr/>
          <p:nvPr/>
        </p:nvSpPr>
        <p:spPr>
          <a:xfrm>
            <a:off x="5573880" y="2022120"/>
            <a:ext cx="321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i="1" strike="noStrike" spc="-1">
                <a:solidFill>
                  <a:srgbClr val="000000"/>
                </a:solidFill>
                <a:latin typeface="Tw Cen MT"/>
                <a:ea typeface="DejaVu Sans"/>
              </a:rPr>
              <a:t>2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297" name="CustomShape 16"/>
          <p:cNvSpPr/>
          <p:nvPr/>
        </p:nvSpPr>
        <p:spPr>
          <a:xfrm>
            <a:off x="4977360" y="231156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i="1" strike="noStrike" spc="-1">
                <a:solidFill>
                  <a:srgbClr val="000000"/>
                </a:solidFill>
                <a:latin typeface="Tw Cen MT"/>
                <a:ea typeface="DejaVu Sans"/>
              </a:rPr>
              <a:t>11.01.2021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298" name="CustomShape 17"/>
          <p:cNvSpPr/>
          <p:nvPr/>
        </p:nvSpPr>
        <p:spPr>
          <a:xfrm>
            <a:off x="7041600" y="2323440"/>
            <a:ext cx="826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i="1" strike="noStrike" spc="-1">
                <a:solidFill>
                  <a:srgbClr val="000000"/>
                </a:solidFill>
                <a:latin typeface="Tw Cen MT"/>
                <a:ea typeface="DejaVu Sans"/>
              </a:rPr>
              <a:t>12:00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299" name="CustomShape 18"/>
          <p:cNvSpPr/>
          <p:nvPr/>
        </p:nvSpPr>
        <p:spPr>
          <a:xfrm>
            <a:off x="6860160" y="5045040"/>
            <a:ext cx="70344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01-SG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300" name="CustomShape 19"/>
          <p:cNvSpPr/>
          <p:nvPr/>
        </p:nvSpPr>
        <p:spPr>
          <a:xfrm>
            <a:off x="7729560" y="5034240"/>
            <a:ext cx="12006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0" strike="noStrike" spc="-1">
                <a:solidFill>
                  <a:srgbClr val="000000"/>
                </a:solidFill>
                <a:latin typeface="Blackadder ITC"/>
                <a:ea typeface="DejaVu Sans"/>
              </a:rPr>
              <a:t>Wójcik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301" name="CustomShape 20"/>
          <p:cNvSpPr/>
          <p:nvPr/>
        </p:nvSpPr>
        <p:spPr>
          <a:xfrm>
            <a:off x="1070280" y="4410360"/>
            <a:ext cx="4005360" cy="94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Kowalski        Adrian          </a:t>
            </a:r>
            <a:r>
              <a:rPr lang="pl-PL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99101012345         N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Nowak          Jan               </a:t>
            </a:r>
            <a:r>
              <a:rPr lang="pl-PL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99111112345         N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Iksińska         Monika          </a:t>
            </a:r>
            <a:r>
              <a:rPr lang="pl-PL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99121212345         N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Wójcik          Robert           </a:t>
            </a:r>
            <a:r>
              <a:rPr lang="pl-PL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99090912345         N</a:t>
            </a:r>
            <a:endParaRPr lang="pl-PL" sz="1200" b="0" strike="noStrike" spc="-1">
              <a:latin typeface="Arial"/>
            </a:endParaRPr>
          </a:p>
        </p:txBody>
      </p:sp>
      <p:sp>
        <p:nvSpPr>
          <p:cNvPr id="302" name="CustomShape 21"/>
          <p:cNvSpPr/>
          <p:nvPr/>
        </p:nvSpPr>
        <p:spPr>
          <a:xfrm>
            <a:off x="10357920" y="4588560"/>
            <a:ext cx="58212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600" b="0" i="1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303" name="CustomShape 22"/>
          <p:cNvSpPr/>
          <p:nvPr/>
        </p:nvSpPr>
        <p:spPr>
          <a:xfrm>
            <a:off x="10350360" y="4397040"/>
            <a:ext cx="58212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600" b="0" i="1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304" name="CustomShape 23"/>
          <p:cNvSpPr/>
          <p:nvPr/>
        </p:nvSpPr>
        <p:spPr>
          <a:xfrm>
            <a:off x="10242000" y="5079240"/>
            <a:ext cx="13604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i="1" strike="noStrike" spc="-1">
                <a:solidFill>
                  <a:srgbClr val="C00000"/>
                </a:solidFill>
                <a:latin typeface="Arial"/>
                <a:ea typeface="DejaVu Sans"/>
              </a:rPr>
              <a:t>14:20 </a:t>
            </a:r>
            <a:r>
              <a:rPr lang="pl-PL" sz="1600" b="1" i="1" strike="noStrike" spc="-1">
                <a:solidFill>
                  <a:srgbClr val="C00000"/>
                </a:solidFill>
                <a:highlight>
                  <a:srgbClr val="FFFF00"/>
                </a:highlight>
                <a:latin typeface="Arial"/>
                <a:ea typeface="DejaVu Sans"/>
              </a:rPr>
              <a:t>| 003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305" name="CustomShape 24"/>
          <p:cNvSpPr/>
          <p:nvPr/>
        </p:nvSpPr>
        <p:spPr>
          <a:xfrm>
            <a:off x="10357920" y="4794480"/>
            <a:ext cx="58212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600" b="0" i="1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306" name="CustomShape 25"/>
          <p:cNvSpPr/>
          <p:nvPr/>
        </p:nvSpPr>
        <p:spPr>
          <a:xfrm>
            <a:off x="5443200" y="1050840"/>
            <a:ext cx="4533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1" i="1" strike="noStrike" spc="197">
                <a:solidFill>
                  <a:srgbClr val="000000"/>
                </a:solidFill>
                <a:latin typeface="Courier New"/>
                <a:ea typeface="DejaVu Sans"/>
              </a:rPr>
              <a:t>1 2 6 1 0 5 – 0 1 2 3 4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307" name="CustomShape 26"/>
          <p:cNvSpPr/>
          <p:nvPr/>
        </p:nvSpPr>
        <p:spPr>
          <a:xfrm>
            <a:off x="5076360" y="1411560"/>
            <a:ext cx="4237200" cy="66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i="1" strike="noStrike" spc="-1">
                <a:solidFill>
                  <a:srgbClr val="000000"/>
                </a:solidFill>
                <a:latin typeface="Tw Cen MT"/>
                <a:ea typeface="DejaVu Sans"/>
              </a:rPr>
              <a:t>Zespół Szkół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r>
              <a:rPr lang="pl-PL" sz="1800" b="0" i="1" strike="noStrike" spc="-1">
                <a:solidFill>
                  <a:srgbClr val="000000"/>
                </a:solidFill>
                <a:latin typeface="Tw Cen MT"/>
                <a:ea typeface="DejaVu Sans"/>
              </a:rPr>
              <a:t>Kraków, os. Szkolne 37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additive="repl">
                                        <p:cTn id="61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913680" y="2804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1000"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 dirty="0">
                <a:solidFill>
                  <a:srgbClr val="002060"/>
                </a:solidFill>
                <a:latin typeface="Calibri"/>
              </a:rPr>
              <a:t>Po opuszczeniu sali / miejsca egzaminu przez zdających</a:t>
            </a:r>
            <a:endParaRPr lang="pl-PL" sz="3200" b="0" strike="noStrike" spc="-1" dirty="0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3E20BE1-6835-45F8-8077-2B1000C59C4B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25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723240" y="1033920"/>
            <a:ext cx="9176760" cy="356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20000"/>
              </a:lnSpc>
              <a:spcBef>
                <a:spcPts val="499"/>
              </a:spcBef>
            </a:pPr>
            <a:r>
              <a:rPr lang="pl-PL" sz="2400" b="1" strike="noStrike" spc="-1" dirty="0">
                <a:solidFill>
                  <a:srgbClr val="002060"/>
                </a:solidFill>
                <a:latin typeface="Calibri"/>
              </a:rPr>
              <a:t>CZĘŚĆ PRAKTYCZNA - </a:t>
            </a:r>
            <a:r>
              <a:rPr lang="pl-PL" sz="2400" b="0" strike="noStrike" spc="-1" dirty="0">
                <a:solidFill>
                  <a:srgbClr val="C00000"/>
                </a:solidFill>
                <a:latin typeface="Calibri"/>
              </a:rPr>
              <a:t>MODEL w i </a:t>
            </a:r>
            <a:r>
              <a:rPr lang="pl-PL" sz="2400" b="0" strike="noStrike" spc="-1" dirty="0" err="1">
                <a:solidFill>
                  <a:srgbClr val="C00000"/>
                </a:solidFill>
                <a:latin typeface="Calibri"/>
              </a:rPr>
              <a:t>wk</a:t>
            </a:r>
            <a:endParaRPr lang="pl-PL" sz="24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Egzaminator ocenia rezultaty końcowe wykonania zadania praktycznego przez zdających (oceny wpisuje do Zasad oceniania </a:t>
            </a:r>
            <a:r>
              <a:rPr dirty="0"/>
              <a:t/>
            </a:r>
            <a:br>
              <a:rPr dirty="0"/>
            </a:b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i przenosi je na Karty oceny) </a:t>
            </a:r>
            <a:endParaRPr lang="pl-PL" sz="2400" b="0" strike="noStrike" spc="-1" dirty="0">
              <a:latin typeface="Arial"/>
            </a:endParaRPr>
          </a:p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PZN jest obecny, ale nie ingeruje w pracę egzaminatora</a:t>
            </a:r>
            <a:endParaRPr lang="pl-PL" sz="2400" b="0" strike="noStrike" spc="-1" dirty="0">
              <a:latin typeface="Arial"/>
            </a:endParaRPr>
          </a:p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1" strike="noStrike" spc="-1" dirty="0">
                <a:solidFill>
                  <a:srgbClr val="002060"/>
                </a:solidFill>
                <a:latin typeface="Calibri"/>
              </a:rPr>
              <a:t>PZN, po zakończeniu pracy przez egzaminatora, sprawdza czy zostały wypełnione Karty oceny</a:t>
            </a:r>
            <a:endParaRPr lang="pl-PL" sz="2400" b="0" strike="noStrike" spc="-1" dirty="0">
              <a:latin typeface="Arial"/>
            </a:endParaRPr>
          </a:p>
        </p:txBody>
      </p:sp>
      <p:grpSp>
        <p:nvGrpSpPr>
          <p:cNvPr id="311" name="Group 4"/>
          <p:cNvGrpSpPr/>
          <p:nvPr/>
        </p:nvGrpSpPr>
        <p:grpSpPr>
          <a:xfrm>
            <a:off x="9255960" y="1549440"/>
            <a:ext cx="2735640" cy="1475280"/>
            <a:chOff x="9255960" y="1549440"/>
            <a:chExt cx="2735640" cy="1475280"/>
          </a:xfrm>
        </p:grpSpPr>
        <p:grpSp>
          <p:nvGrpSpPr>
            <p:cNvPr id="312" name="Group 5"/>
            <p:cNvGrpSpPr/>
            <p:nvPr/>
          </p:nvGrpSpPr>
          <p:grpSpPr>
            <a:xfrm>
              <a:off x="9255960" y="1549440"/>
              <a:ext cx="2735640" cy="1475280"/>
              <a:chOff x="9255960" y="1549440"/>
              <a:chExt cx="2735640" cy="1475280"/>
            </a:xfrm>
          </p:grpSpPr>
          <p:pic>
            <p:nvPicPr>
              <p:cNvPr id="313" name="Picture 3" descr="C:\Users\mbednarek\Desktop\Szkolenie PZNC\Rys\puzle 3.jpg"/>
              <p:cNvPicPr/>
              <p:nvPr/>
            </p:nvPicPr>
            <p:blipFill>
              <a:blip r:embed="rId2"/>
              <a:stretch/>
            </p:blipFill>
            <p:spPr>
              <a:xfrm>
                <a:off x="9426960" y="1773720"/>
                <a:ext cx="918360" cy="7203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14" name="Picture 4" descr="C:\Users\mbednarek\Desktop\Szkolenie PZNC\Rys\puzle 5.jpg"/>
              <p:cNvPicPr/>
              <p:nvPr/>
            </p:nvPicPr>
            <p:blipFill>
              <a:blip r:embed="rId3"/>
              <a:stretch/>
            </p:blipFill>
            <p:spPr>
              <a:xfrm rot="10800000" flipH="1">
                <a:off x="10196280" y="1661760"/>
                <a:ext cx="796320" cy="6249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15" name="Picture 5" descr="C:\Users\mbednarek\Desktop\Szkolenie PZNC\Rys\puzle6.jpg"/>
              <p:cNvPicPr/>
              <p:nvPr/>
            </p:nvPicPr>
            <p:blipFill>
              <a:blip r:embed="rId4"/>
              <a:stretch/>
            </p:blipFill>
            <p:spPr>
              <a:xfrm>
                <a:off x="10965960" y="1616400"/>
                <a:ext cx="566640" cy="4446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16" name="Picture 4" descr="C:\Users\mbednarek\Desktop\Szkolenie PZNC\Rys\puzle 5.jpg"/>
              <p:cNvPicPr/>
              <p:nvPr/>
            </p:nvPicPr>
            <p:blipFill>
              <a:blip r:embed="rId3"/>
              <a:stretch/>
            </p:blipFill>
            <p:spPr>
              <a:xfrm>
                <a:off x="10538640" y="2220480"/>
                <a:ext cx="796320" cy="6249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17" name="Picture 5" descr="C:\Users\mbednarek\Desktop\Szkolenie PZNC\Rys\puzle6.jpg"/>
              <p:cNvPicPr/>
              <p:nvPr/>
            </p:nvPicPr>
            <p:blipFill>
              <a:blip r:embed="rId5"/>
              <a:stretch/>
            </p:blipFill>
            <p:spPr>
              <a:xfrm>
                <a:off x="9939960" y="2421720"/>
                <a:ext cx="566640" cy="444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18" name="CustomShape 6"/>
              <p:cNvSpPr/>
              <p:nvPr/>
            </p:nvSpPr>
            <p:spPr>
              <a:xfrm>
                <a:off x="9255960" y="1549440"/>
                <a:ext cx="2735640" cy="1475280"/>
              </a:xfrm>
              <a:prstGeom prst="cloud">
                <a:avLst/>
              </a:prstGeom>
              <a:noFill/>
              <a:ln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319" name="Picture 6" descr="C:\Users\mbednarek\Desktop\Szkolenie PZNC\Rys\puzle 1.jpg"/>
              <p:cNvPicPr/>
              <p:nvPr/>
            </p:nvPicPr>
            <p:blipFill>
              <a:blip r:embed="rId6"/>
              <a:stretch/>
            </p:blipFill>
            <p:spPr>
              <a:xfrm>
                <a:off x="11051640" y="1951920"/>
                <a:ext cx="878400" cy="46620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20" name="CustomShape 7"/>
            <p:cNvSpPr/>
            <p:nvPr/>
          </p:nvSpPr>
          <p:spPr>
            <a:xfrm>
              <a:off x="10118520" y="2735280"/>
              <a:ext cx="356040" cy="96120"/>
            </a:xfrm>
            <a:prstGeom prst="parallelogram">
              <a:avLst>
                <a:gd name="adj" fmla="val 25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560" dir="5400000" algn="ctr" rotWithShape="0">
                <a:srgbClr val="000000">
                  <a:alpha val="69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/>
          </p:style>
        </p:sp>
        <p:sp>
          <p:nvSpPr>
            <p:cNvPr id="321" name="CustomShape 8"/>
            <p:cNvSpPr/>
            <p:nvPr/>
          </p:nvSpPr>
          <p:spPr>
            <a:xfrm>
              <a:off x="10802520" y="2662560"/>
              <a:ext cx="356040" cy="96120"/>
            </a:xfrm>
            <a:prstGeom prst="parallelogram">
              <a:avLst>
                <a:gd name="adj" fmla="val 25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560" dir="5400000" algn="ctr" rotWithShape="0">
                <a:srgbClr val="000000">
                  <a:alpha val="69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/>
          </p:style>
        </p:sp>
        <p:sp>
          <p:nvSpPr>
            <p:cNvPr id="322" name="CustomShape 9"/>
            <p:cNvSpPr/>
            <p:nvPr/>
          </p:nvSpPr>
          <p:spPr>
            <a:xfrm>
              <a:off x="11367720" y="2275560"/>
              <a:ext cx="356040" cy="96120"/>
            </a:xfrm>
            <a:prstGeom prst="parallelogram">
              <a:avLst>
                <a:gd name="adj" fmla="val 25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560" dir="5400000" algn="ctr" rotWithShape="0">
                <a:srgbClr val="000000">
                  <a:alpha val="69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/>
          </p:style>
        </p:sp>
        <p:sp>
          <p:nvSpPr>
            <p:cNvPr id="323" name="CustomShape 10"/>
            <p:cNvSpPr/>
            <p:nvPr/>
          </p:nvSpPr>
          <p:spPr>
            <a:xfrm>
              <a:off x="11159280" y="1864080"/>
              <a:ext cx="356040" cy="96120"/>
            </a:xfrm>
            <a:prstGeom prst="parallelogram">
              <a:avLst>
                <a:gd name="adj" fmla="val 25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560" dir="5400000" algn="ctr" rotWithShape="0">
                <a:srgbClr val="000000">
                  <a:alpha val="69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/>
          </p:style>
        </p:sp>
        <p:sp>
          <p:nvSpPr>
            <p:cNvPr id="324" name="CustomShape 11"/>
            <p:cNvSpPr/>
            <p:nvPr/>
          </p:nvSpPr>
          <p:spPr>
            <a:xfrm>
              <a:off x="10534680" y="1719000"/>
              <a:ext cx="356040" cy="96120"/>
            </a:xfrm>
            <a:prstGeom prst="parallelogram">
              <a:avLst>
                <a:gd name="adj" fmla="val 25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560" dir="5400000" algn="ctr" rotWithShape="0">
                <a:srgbClr val="000000">
                  <a:alpha val="69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/>
          </p:style>
        </p:sp>
        <p:sp>
          <p:nvSpPr>
            <p:cNvPr id="325" name="CustomShape 12"/>
            <p:cNvSpPr/>
            <p:nvPr/>
          </p:nvSpPr>
          <p:spPr>
            <a:xfrm>
              <a:off x="9702000" y="2081880"/>
              <a:ext cx="356040" cy="96120"/>
            </a:xfrm>
            <a:prstGeom prst="parallelogram">
              <a:avLst>
                <a:gd name="adj" fmla="val 25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560" dir="5400000" algn="ctr" rotWithShape="0">
                <a:srgbClr val="000000">
                  <a:alpha val="69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/>
          </p:style>
        </p:sp>
      </p:grpSp>
      <p:pic>
        <p:nvPicPr>
          <p:cNvPr id="326" name="Obraz 40" descr="egzaminator2.png"/>
          <p:cNvPicPr/>
          <p:nvPr/>
        </p:nvPicPr>
        <p:blipFill>
          <a:blip r:embed="rId7"/>
          <a:stretch/>
        </p:blipFill>
        <p:spPr>
          <a:xfrm>
            <a:off x="10021860" y="939780"/>
            <a:ext cx="795960" cy="795960"/>
          </a:xfrm>
          <a:prstGeom prst="rect">
            <a:avLst/>
          </a:prstGeom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7" name="Obraz 41" descr="przewodniczący 2.png"/>
          <p:cNvPicPr/>
          <p:nvPr/>
        </p:nvPicPr>
        <p:blipFill>
          <a:blip r:embed="rId8"/>
          <a:stretch/>
        </p:blipFill>
        <p:spPr>
          <a:xfrm>
            <a:off x="0" y="3113640"/>
            <a:ext cx="849600" cy="849600"/>
          </a:xfrm>
          <a:prstGeom prst="rect">
            <a:avLst/>
          </a:prstGeom>
          <a:ln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328" name="CustomShape 13"/>
          <p:cNvSpPr/>
          <p:nvPr/>
        </p:nvSpPr>
        <p:spPr>
          <a:xfrm>
            <a:off x="723240" y="4799160"/>
            <a:ext cx="104353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Asystent techniczny nie rozpoczyna przygotowania stanowisk egzaminacyjnych do czasu zakończenia pracy przez egzaminatora i PZN</a:t>
            </a:r>
            <a:endParaRPr lang="pl-PL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Table 1"/>
          <p:cNvGraphicFramePr/>
          <p:nvPr/>
        </p:nvGraphicFramePr>
        <p:xfrm>
          <a:off x="756720" y="1603800"/>
          <a:ext cx="10903320" cy="3958200"/>
        </p:xfrm>
        <a:graphic>
          <a:graphicData uri="http://schemas.openxmlformats.org/drawingml/2006/table">
            <a:tbl>
              <a:tblPr/>
              <a:tblGrid>
                <a:gridCol w="2675520"/>
                <a:gridCol w="1477080"/>
                <a:gridCol w="3966840"/>
                <a:gridCol w="2783880"/>
              </a:tblGrid>
              <a:tr h="13064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Bezpieczna koperta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Karty odpowiedzi – każda kwalifikacja w oddzielnej kopercie bezpiecznej</a:t>
                      </a:r>
                      <a:endParaRPr lang="pl-PL" sz="20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Kopertę w sali zakleja PZN w obecności członków ZN 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i </a:t>
                      </a:r>
                      <a:r>
                        <a:rPr lang="pl-PL" sz="1800" b="1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przedstawiciela</a:t>
                      </a: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r>
                        <a:rPr lang="pl-PL" sz="1800" b="1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zdających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8192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Papierowa koperta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280" indent="-17856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"/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Niewykorzystane Arkusze egzaminacyjne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Zamiast wkładać</a:t>
                      </a:r>
                      <a:r>
                        <a:t/>
                      </a:r>
                      <a:br/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do koperty można banderolować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4720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Papierowa koperta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"/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Wykaz zdających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"/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Protokół przebiegu egzaminu w sali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"/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Ewentualnie inne dokumenty, np.: decyzja o unieważnieniu  wraz </a:t>
                      </a:r>
                      <a:r>
                        <a:t/>
                      </a:r>
                      <a:br/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z Arkuszem egzaminacyjnym </a:t>
                      </a:r>
                      <a:r>
                        <a:t/>
                      </a:r>
                      <a:br/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i Kartą odpowiedzi 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0" name="CustomShape 2"/>
          <p:cNvSpPr/>
          <p:nvPr/>
        </p:nvSpPr>
        <p:spPr>
          <a:xfrm>
            <a:off x="366480" y="424440"/>
            <a:ext cx="109954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1000" lnSpcReduction="20000"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Pakowanie materiałów egzaminacyjnych w sali /miejscu</a:t>
            </a:r>
            <a:r>
              <a:t/>
            </a:r>
            <a:br/>
            <a:r>
              <a:rPr lang="pl-PL" sz="3200" b="0" strike="noStrike" cap="all" spc="-1">
                <a:solidFill>
                  <a:srgbClr val="C00000"/>
                </a:solidFill>
                <a:latin typeface="Calibri"/>
              </a:rPr>
              <a:t>część pisemna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D904CFE-9700-4B45-A0EC-10DA484A883B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26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1776240" y="3522600"/>
            <a:ext cx="8136720" cy="122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33" name="Group 5"/>
          <p:cNvGrpSpPr/>
          <p:nvPr/>
        </p:nvGrpSpPr>
        <p:grpSpPr>
          <a:xfrm>
            <a:off x="976320" y="1901880"/>
            <a:ext cx="2000520" cy="992160"/>
            <a:chOff x="976320" y="1901880"/>
            <a:chExt cx="2000520" cy="992160"/>
          </a:xfrm>
        </p:grpSpPr>
        <p:pic>
          <p:nvPicPr>
            <p:cNvPr id="334" name="Picture 2" descr="C:\Users\mbednarek\Desktop\Szkolenie PZNC\Rys\koperta bezp.jpg"/>
            <p:cNvPicPr/>
            <p:nvPr/>
          </p:nvPicPr>
          <p:blipFill>
            <a:blip r:embed="rId2"/>
            <a:stretch/>
          </p:blipFill>
          <p:spPr>
            <a:xfrm>
              <a:off x="976320" y="1901880"/>
              <a:ext cx="2000520" cy="9921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35" name="Group 6"/>
            <p:cNvGrpSpPr/>
            <p:nvPr/>
          </p:nvGrpSpPr>
          <p:grpSpPr>
            <a:xfrm>
              <a:off x="1440720" y="2062080"/>
              <a:ext cx="1433880" cy="666360"/>
              <a:chOff x="1440720" y="2062080"/>
              <a:chExt cx="1433880" cy="666360"/>
            </a:xfrm>
          </p:grpSpPr>
          <p:sp>
            <p:nvSpPr>
              <p:cNvPr id="336" name="CustomShape 7"/>
              <p:cNvSpPr/>
              <p:nvPr/>
            </p:nvSpPr>
            <p:spPr>
              <a:xfrm>
                <a:off x="1441080" y="2062080"/>
                <a:ext cx="1355040" cy="641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37" name="CustomShape 8"/>
              <p:cNvSpPr/>
              <p:nvPr/>
            </p:nvSpPr>
            <p:spPr>
              <a:xfrm>
                <a:off x="1941120" y="2365200"/>
                <a:ext cx="808200" cy="2192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338" name="Picture 4"/>
              <p:cNvPicPr/>
              <p:nvPr/>
            </p:nvPicPr>
            <p:blipFill>
              <a:blip r:embed="rId3"/>
              <a:stretch/>
            </p:blipFill>
            <p:spPr>
              <a:xfrm>
                <a:off x="1440720" y="2062440"/>
                <a:ext cx="1433880" cy="666000"/>
              </a:xfrm>
              <a:prstGeom prst="rect">
                <a:avLst/>
              </a:prstGeom>
              <a:ln w="9360">
                <a:solidFill>
                  <a:schemeClr val="bg1"/>
                </a:solidFill>
                <a:miter/>
              </a:ln>
            </p:spPr>
          </p:pic>
        </p:grpSp>
      </p:grpSp>
      <p:sp>
        <p:nvSpPr>
          <p:cNvPr id="339" name="CustomShape 9"/>
          <p:cNvSpPr/>
          <p:nvPr/>
        </p:nvSpPr>
        <p:spPr>
          <a:xfrm rot="19695000">
            <a:off x="1402920" y="2171880"/>
            <a:ext cx="12711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C00000"/>
                </a:solidFill>
                <a:latin typeface="Tw Cen MT"/>
                <a:ea typeface="DejaVu Sans"/>
              </a:rPr>
              <a:t>zakleić</a:t>
            </a:r>
            <a:endParaRPr lang="pl-PL" sz="2800" b="0" strike="noStrike" spc="-1">
              <a:latin typeface="Arial"/>
            </a:endParaRPr>
          </a:p>
        </p:txBody>
      </p:sp>
      <p:grpSp>
        <p:nvGrpSpPr>
          <p:cNvPr id="340" name="Group 10"/>
          <p:cNvGrpSpPr/>
          <p:nvPr/>
        </p:nvGrpSpPr>
        <p:grpSpPr>
          <a:xfrm>
            <a:off x="1229040" y="3193920"/>
            <a:ext cx="1271880" cy="791640"/>
            <a:chOff x="1229040" y="3193920"/>
            <a:chExt cx="1271880" cy="791640"/>
          </a:xfrm>
        </p:grpSpPr>
        <p:pic>
          <p:nvPicPr>
            <p:cNvPr id="341" name="Picture 3" descr="C:\Users\mbednarek\Desktop\Szkolenie PZNC\Rys\koperta sz 2.jpg"/>
            <p:cNvPicPr/>
            <p:nvPr/>
          </p:nvPicPr>
          <p:blipFill>
            <a:blip r:embed="rId4"/>
            <a:stretch/>
          </p:blipFill>
          <p:spPr>
            <a:xfrm rot="10800000" flipH="1">
              <a:off x="1229040" y="3193920"/>
              <a:ext cx="1271880" cy="79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2" name="Obraz 39"/>
            <p:cNvPicPr/>
            <p:nvPr/>
          </p:nvPicPr>
          <p:blipFill>
            <a:blip r:embed="rId5"/>
            <a:stretch/>
          </p:blipFill>
          <p:spPr>
            <a:xfrm rot="5400000">
              <a:off x="1282320" y="3350160"/>
              <a:ext cx="569880" cy="4370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43" name="Group 11"/>
          <p:cNvGrpSpPr/>
          <p:nvPr/>
        </p:nvGrpSpPr>
        <p:grpSpPr>
          <a:xfrm>
            <a:off x="1170360" y="4478400"/>
            <a:ext cx="1774800" cy="908640"/>
            <a:chOff x="1170360" y="4478400"/>
            <a:chExt cx="1774800" cy="908640"/>
          </a:xfrm>
        </p:grpSpPr>
        <p:pic>
          <p:nvPicPr>
            <p:cNvPr id="344" name="Picture 3" descr="C:\Users\mbednarek\Desktop\Szkolenie PZNC\Rys\koperta sz 2.jpg"/>
            <p:cNvPicPr/>
            <p:nvPr/>
          </p:nvPicPr>
          <p:blipFill>
            <a:blip r:embed="rId6"/>
            <a:stretch/>
          </p:blipFill>
          <p:spPr>
            <a:xfrm rot="10800000" flipH="1">
              <a:off x="1170360" y="4478040"/>
              <a:ext cx="1774800" cy="908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45" name="CustomShape 12"/>
            <p:cNvSpPr/>
            <p:nvPr/>
          </p:nvSpPr>
          <p:spPr>
            <a:xfrm>
              <a:off x="1266840" y="4700520"/>
              <a:ext cx="1351800" cy="454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5000" rIns="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1200" b="0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kod OE </a:t>
              </a:r>
              <a:endParaRPr lang="pl-PL" sz="1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pl-PL" sz="1200" b="0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dokumentacja</a:t>
              </a:r>
              <a:endParaRPr lang="pl-PL" sz="1200" b="0" strike="noStrike" spc="-1">
                <a:latin typeface="Arial"/>
              </a:endParaRPr>
            </a:p>
          </p:txBody>
        </p:sp>
      </p:grpSp>
      <p:sp>
        <p:nvSpPr>
          <p:cNvPr id="346" name="CustomShape 13"/>
          <p:cNvSpPr/>
          <p:nvPr/>
        </p:nvSpPr>
        <p:spPr>
          <a:xfrm rot="19686600">
            <a:off x="1333440" y="4656600"/>
            <a:ext cx="16941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0" strike="noStrike" spc="-1">
                <a:solidFill>
                  <a:srgbClr val="C00000"/>
                </a:solidFill>
                <a:latin typeface="Tw Cen MT"/>
                <a:ea typeface="DejaVu Sans"/>
              </a:rPr>
              <a:t>Nie zaklejać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" name="Table 1"/>
          <p:cNvGraphicFramePr/>
          <p:nvPr/>
        </p:nvGraphicFramePr>
        <p:xfrm>
          <a:off x="756720" y="1603800"/>
          <a:ext cx="10903320" cy="4114800"/>
        </p:xfrm>
        <a:graphic>
          <a:graphicData uri="http://schemas.openxmlformats.org/drawingml/2006/table">
            <a:tbl>
              <a:tblPr/>
              <a:tblGrid>
                <a:gridCol w="2675520"/>
                <a:gridCol w="1477080"/>
                <a:gridCol w="3966840"/>
                <a:gridCol w="2783880"/>
              </a:tblGrid>
              <a:tr h="13064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Bezpieczna koperta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Pogrupowane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marL="174600" lvl="1" indent="-17388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"/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wypełnione Karty oceny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marL="174600" lvl="1" indent="-17388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"/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Zasady oceniania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marL="174600" lvl="1" indent="-17388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"/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Arkusze egzaminacyjne</a:t>
                      </a:r>
                      <a:r>
                        <a:t/>
                      </a:r>
                      <a:br/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z ewentualnymi dokumentami 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Kopertę w sali / miejscu egzaminu zakleja PZN </a:t>
                      </a:r>
                      <a:r>
                        <a:t/>
                      </a:r>
                      <a:br/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w obecności członków ZN 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8192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Papierowa koperta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280" indent="-17856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"/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Niewykorzystane Arkusze egzaminacyjne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marL="179280" indent="-17856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"/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Niewykorzystane Zasady oceniania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Zamiast wkładać</a:t>
                      </a:r>
                      <a:r>
                        <a:t/>
                      </a:r>
                      <a:br/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do koperty można banderolować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4720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Papierowa koperta lub skoroszyt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"/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Wykaz zdających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"/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Protokół przebiegu egzaminu w sali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"/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Ewentualnie inne dokumenty, np.: decyzja o unieważnieniu  wraz </a:t>
                      </a:r>
                      <a:r>
                        <a:t/>
                      </a:r>
                      <a:br/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z Arkuszem egzaminacyjnym </a:t>
                      </a:r>
                      <a:r>
                        <a:t/>
                      </a:r>
                      <a:br/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i Kartą oceny zdającego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8" name="CustomShape 2"/>
          <p:cNvSpPr/>
          <p:nvPr/>
        </p:nvSpPr>
        <p:spPr>
          <a:xfrm>
            <a:off x="366480" y="424440"/>
            <a:ext cx="109954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1000" lnSpcReduction="20000"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Pakowanie materiałów egzaminacyjnych w sali /miejscu</a:t>
            </a:r>
            <a:r>
              <a:t/>
            </a:r>
            <a:br/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– część praktyczna </a:t>
            </a:r>
            <a:r>
              <a:rPr lang="pl-PL" sz="3200" b="0" strike="noStrike" cap="all" spc="-1">
                <a:solidFill>
                  <a:srgbClr val="C00000"/>
                </a:solidFill>
                <a:latin typeface="Calibri"/>
              </a:rPr>
              <a:t>model w i wk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B12259B-8AAD-4E18-B49D-AD82DA7BAD77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27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350" name="CustomShape 4"/>
          <p:cNvSpPr/>
          <p:nvPr/>
        </p:nvSpPr>
        <p:spPr>
          <a:xfrm>
            <a:off x="1776240" y="3522600"/>
            <a:ext cx="8136720" cy="122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51" name="Group 5"/>
          <p:cNvGrpSpPr/>
          <p:nvPr/>
        </p:nvGrpSpPr>
        <p:grpSpPr>
          <a:xfrm>
            <a:off x="976320" y="1901880"/>
            <a:ext cx="2000520" cy="992160"/>
            <a:chOff x="976320" y="1901880"/>
            <a:chExt cx="2000520" cy="992160"/>
          </a:xfrm>
        </p:grpSpPr>
        <p:pic>
          <p:nvPicPr>
            <p:cNvPr id="352" name="Picture 2" descr="C:\Users\mbednarek\Desktop\Szkolenie PZNC\Rys\koperta bezp.jpg"/>
            <p:cNvPicPr/>
            <p:nvPr/>
          </p:nvPicPr>
          <p:blipFill>
            <a:blip r:embed="rId2"/>
            <a:stretch/>
          </p:blipFill>
          <p:spPr>
            <a:xfrm>
              <a:off x="976320" y="1901880"/>
              <a:ext cx="2000520" cy="9921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53" name="Group 6"/>
            <p:cNvGrpSpPr/>
            <p:nvPr/>
          </p:nvGrpSpPr>
          <p:grpSpPr>
            <a:xfrm>
              <a:off x="1440720" y="2062080"/>
              <a:ext cx="1433880" cy="666360"/>
              <a:chOff x="1440720" y="2062080"/>
              <a:chExt cx="1433880" cy="666360"/>
            </a:xfrm>
          </p:grpSpPr>
          <p:sp>
            <p:nvSpPr>
              <p:cNvPr id="354" name="CustomShape 7"/>
              <p:cNvSpPr/>
              <p:nvPr/>
            </p:nvSpPr>
            <p:spPr>
              <a:xfrm>
                <a:off x="1441080" y="2062080"/>
                <a:ext cx="1355040" cy="641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55" name="CustomShape 8"/>
              <p:cNvSpPr/>
              <p:nvPr/>
            </p:nvSpPr>
            <p:spPr>
              <a:xfrm>
                <a:off x="1941120" y="2365200"/>
                <a:ext cx="808200" cy="2192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356" name="Picture 4"/>
              <p:cNvPicPr/>
              <p:nvPr/>
            </p:nvPicPr>
            <p:blipFill>
              <a:blip r:embed="rId3"/>
              <a:stretch/>
            </p:blipFill>
            <p:spPr>
              <a:xfrm>
                <a:off x="1440720" y="2062440"/>
                <a:ext cx="1433880" cy="666000"/>
              </a:xfrm>
              <a:prstGeom prst="rect">
                <a:avLst/>
              </a:prstGeom>
              <a:ln w="9360">
                <a:solidFill>
                  <a:schemeClr val="bg1"/>
                </a:solidFill>
                <a:miter/>
              </a:ln>
            </p:spPr>
          </p:pic>
        </p:grpSp>
      </p:grpSp>
      <p:sp>
        <p:nvSpPr>
          <p:cNvPr id="357" name="CustomShape 9"/>
          <p:cNvSpPr/>
          <p:nvPr/>
        </p:nvSpPr>
        <p:spPr>
          <a:xfrm rot="19695000">
            <a:off x="1402920" y="2171880"/>
            <a:ext cx="12711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C00000"/>
                </a:solidFill>
                <a:latin typeface="Tw Cen MT"/>
                <a:ea typeface="DejaVu Sans"/>
              </a:rPr>
              <a:t>zakleić</a:t>
            </a:r>
            <a:endParaRPr lang="pl-PL" sz="2800" b="0" strike="noStrike" spc="-1">
              <a:latin typeface="Arial"/>
            </a:endParaRPr>
          </a:p>
        </p:txBody>
      </p:sp>
      <p:grpSp>
        <p:nvGrpSpPr>
          <p:cNvPr id="358" name="Group 10"/>
          <p:cNvGrpSpPr/>
          <p:nvPr/>
        </p:nvGrpSpPr>
        <p:grpSpPr>
          <a:xfrm>
            <a:off x="907200" y="4379400"/>
            <a:ext cx="1191960" cy="1306800"/>
            <a:chOff x="907200" y="4379400"/>
            <a:chExt cx="1191960" cy="1306800"/>
          </a:xfrm>
        </p:grpSpPr>
        <p:grpSp>
          <p:nvGrpSpPr>
            <p:cNvPr id="359" name="Group 11"/>
            <p:cNvGrpSpPr/>
            <p:nvPr/>
          </p:nvGrpSpPr>
          <p:grpSpPr>
            <a:xfrm>
              <a:off x="1303560" y="5042160"/>
              <a:ext cx="513720" cy="644040"/>
              <a:chOff x="1303560" y="5042160"/>
              <a:chExt cx="513720" cy="644040"/>
            </a:xfrm>
          </p:grpSpPr>
          <p:sp>
            <p:nvSpPr>
              <p:cNvPr id="360" name="CustomShape 12"/>
              <p:cNvSpPr/>
              <p:nvPr/>
            </p:nvSpPr>
            <p:spPr>
              <a:xfrm rot="2410800">
                <a:off x="1309320" y="5184360"/>
                <a:ext cx="318240" cy="13428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360">
                <a:solidFill>
                  <a:srgbClr val="D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" name="CustomShape 13"/>
              <p:cNvSpPr/>
              <p:nvPr/>
            </p:nvSpPr>
            <p:spPr>
              <a:xfrm>
                <a:off x="1499760" y="5042160"/>
                <a:ext cx="317520" cy="644040"/>
              </a:xfrm>
              <a:prstGeom prst="ellipse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199"/>
                  </a:spcBef>
                </a:pPr>
                <a:r>
                  <a:rPr lang="pl-PL" sz="2400" b="0" strike="noStrike" spc="-1">
                    <a:solidFill>
                      <a:srgbClr val="D00000"/>
                    </a:solidFill>
                    <a:latin typeface="Tw Cen MT"/>
                    <a:ea typeface="DejaVu Sans"/>
                  </a:rPr>
                  <a:t>4</a:t>
                </a:r>
                <a:endParaRPr lang="pl-PL" sz="2400" b="0" strike="noStrike" spc="-1">
                  <a:latin typeface="Arial"/>
                </a:endParaRPr>
              </a:p>
            </p:txBody>
          </p:sp>
        </p:grpSp>
        <p:pic>
          <p:nvPicPr>
            <p:cNvPr id="362" name="Picture 66" descr="skoroszyt"/>
            <p:cNvPicPr/>
            <p:nvPr/>
          </p:nvPicPr>
          <p:blipFill>
            <a:blip r:embed="rId4"/>
            <a:stretch/>
          </p:blipFill>
          <p:spPr>
            <a:xfrm>
              <a:off x="907200" y="4379400"/>
              <a:ext cx="1191960" cy="1243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3" name="CustomShape 14"/>
            <p:cNvSpPr/>
            <p:nvPr/>
          </p:nvSpPr>
          <p:spPr>
            <a:xfrm>
              <a:off x="1077840" y="4420080"/>
              <a:ext cx="919800" cy="1185120"/>
            </a:xfrm>
            <a:prstGeom prst="rect">
              <a:avLst/>
            </a:prstGeom>
            <a:solidFill>
              <a:schemeClr val="bg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90360" indent="-89640">
                <a:lnSpc>
                  <a:spcPct val="100000"/>
                </a:lnSpc>
                <a:buClr>
                  <a:srgbClr val="0000FA"/>
                </a:buClr>
                <a:buFont typeface="Wingdings" charset="2"/>
                <a:buChar char=""/>
              </a:pPr>
              <a:r>
                <a:rPr lang="pl-PL" sz="1200" b="0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Wykaz</a:t>
              </a:r>
              <a:endParaRPr lang="pl-PL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pl-PL" sz="1200" b="0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zdających </a:t>
              </a:r>
              <a:endParaRPr lang="pl-PL" sz="1200" b="0" strike="noStrike" spc="-1">
                <a:latin typeface="Arial"/>
              </a:endParaRPr>
            </a:p>
            <a:p>
              <a:pPr marL="90360" indent="-89640">
                <a:lnSpc>
                  <a:spcPct val="100000"/>
                </a:lnSpc>
                <a:buClr>
                  <a:srgbClr val="0000FA"/>
                </a:buClr>
                <a:buFont typeface="Wingdings" charset="2"/>
                <a:buChar char=""/>
              </a:pPr>
              <a:r>
                <a:rPr lang="pl-PL" sz="1200" b="0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Protokół przebiegu egzaminu</a:t>
              </a:r>
              <a:endParaRPr lang="pl-PL" sz="1200" b="0" strike="noStrike" spc="-1">
                <a:latin typeface="Arial"/>
              </a:endParaRPr>
            </a:p>
            <a:p>
              <a:pPr marL="90360" indent="-89640">
                <a:lnSpc>
                  <a:spcPct val="100000"/>
                </a:lnSpc>
                <a:buClr>
                  <a:srgbClr val="0000FA"/>
                </a:buClr>
                <a:buFont typeface="Wingdings" charset="2"/>
                <a:buChar char=""/>
              </a:pPr>
              <a:r>
                <a:rPr lang="pl-PL" sz="1200" b="0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In umenty</a:t>
              </a:r>
              <a:endParaRPr lang="pl-PL" sz="1200" b="0" strike="noStrike" spc="-1">
                <a:latin typeface="Arial"/>
              </a:endParaRPr>
            </a:p>
          </p:txBody>
        </p:sp>
        <p:sp>
          <p:nvSpPr>
            <p:cNvPr id="364" name="CustomShape 15"/>
            <p:cNvSpPr/>
            <p:nvPr/>
          </p:nvSpPr>
          <p:spPr>
            <a:xfrm>
              <a:off x="1022400" y="4419360"/>
              <a:ext cx="1030320" cy="110916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65" name="Group 16"/>
          <p:cNvGrpSpPr/>
          <p:nvPr/>
        </p:nvGrpSpPr>
        <p:grpSpPr>
          <a:xfrm>
            <a:off x="1305000" y="3170880"/>
            <a:ext cx="1271880" cy="791640"/>
            <a:chOff x="1305000" y="3170880"/>
            <a:chExt cx="1271880" cy="791640"/>
          </a:xfrm>
        </p:grpSpPr>
        <p:pic>
          <p:nvPicPr>
            <p:cNvPr id="366" name="Picture 3" descr="C:\Users\mbednarek\Desktop\Szkolenie PZNC\Rys\koperta sz 2.jpg"/>
            <p:cNvPicPr/>
            <p:nvPr/>
          </p:nvPicPr>
          <p:blipFill>
            <a:blip r:embed="rId5"/>
            <a:stretch/>
          </p:blipFill>
          <p:spPr>
            <a:xfrm rot="10800000" flipH="1">
              <a:off x="1305000" y="3170880"/>
              <a:ext cx="1271880" cy="79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7" name="Obraz 39"/>
            <p:cNvPicPr/>
            <p:nvPr/>
          </p:nvPicPr>
          <p:blipFill>
            <a:blip r:embed="rId6"/>
            <a:stretch/>
          </p:blipFill>
          <p:spPr>
            <a:xfrm rot="5400000">
              <a:off x="1358280" y="3327120"/>
              <a:ext cx="569880" cy="4370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68" name="Group 17"/>
          <p:cNvGrpSpPr/>
          <p:nvPr/>
        </p:nvGrpSpPr>
        <p:grpSpPr>
          <a:xfrm>
            <a:off x="1440720" y="4805640"/>
            <a:ext cx="1774800" cy="908640"/>
            <a:chOff x="1440720" y="4805640"/>
            <a:chExt cx="1774800" cy="908640"/>
          </a:xfrm>
        </p:grpSpPr>
        <p:pic>
          <p:nvPicPr>
            <p:cNvPr id="369" name="Picture 3" descr="C:\Users\mbednarek\Desktop\Szkolenie PZNC\Rys\koperta sz 2.jpg"/>
            <p:cNvPicPr/>
            <p:nvPr/>
          </p:nvPicPr>
          <p:blipFill>
            <a:blip r:embed="rId7"/>
            <a:stretch/>
          </p:blipFill>
          <p:spPr>
            <a:xfrm rot="10800000" flipH="1">
              <a:off x="1440720" y="4805280"/>
              <a:ext cx="1774800" cy="908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70" name="CustomShape 18"/>
            <p:cNvSpPr/>
            <p:nvPr/>
          </p:nvSpPr>
          <p:spPr>
            <a:xfrm>
              <a:off x="1536840" y="5027760"/>
              <a:ext cx="1351800" cy="454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5000" rIns="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1200" b="0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kod OE </a:t>
              </a:r>
              <a:endParaRPr lang="pl-PL" sz="1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pl-PL" sz="1200" b="0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dokumentacja</a:t>
              </a:r>
              <a:endParaRPr lang="pl-PL" sz="1200" b="0" strike="noStrike" spc="-1">
                <a:latin typeface="Arial"/>
              </a:endParaRPr>
            </a:p>
          </p:txBody>
        </p:sp>
      </p:grpSp>
      <p:sp>
        <p:nvSpPr>
          <p:cNvPr id="371" name="CustomShape 19"/>
          <p:cNvSpPr/>
          <p:nvPr/>
        </p:nvSpPr>
        <p:spPr>
          <a:xfrm rot="19686600">
            <a:off x="1603800" y="4983840"/>
            <a:ext cx="16941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0" strike="noStrike" spc="-1">
                <a:solidFill>
                  <a:srgbClr val="C00000"/>
                </a:solidFill>
                <a:latin typeface="Tw Cen MT"/>
                <a:ea typeface="DejaVu Sans"/>
              </a:rPr>
              <a:t>Nie zaklejać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" name="Table 1"/>
          <p:cNvGraphicFramePr/>
          <p:nvPr/>
        </p:nvGraphicFramePr>
        <p:xfrm>
          <a:off x="756720" y="1603800"/>
          <a:ext cx="10903320" cy="3962400"/>
        </p:xfrm>
        <a:graphic>
          <a:graphicData uri="http://schemas.openxmlformats.org/drawingml/2006/table">
            <a:tbl>
              <a:tblPr/>
              <a:tblGrid>
                <a:gridCol w="2675520"/>
                <a:gridCol w="1477080"/>
                <a:gridCol w="3966840"/>
                <a:gridCol w="2783880"/>
              </a:tblGrid>
              <a:tr h="13064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Bezpieczna koperta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Arkusze egzaminacyjne</a:t>
                      </a:r>
                      <a:endParaRPr lang="pl-PL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0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z włożonymi do środka </a:t>
                      </a:r>
                      <a:r>
                        <a:t/>
                      </a:r>
                      <a:br/>
                      <a:r>
                        <a:rPr lang="pl-PL" sz="20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Kartami oceny i  </a:t>
                      </a:r>
                      <a:r>
                        <a:rPr lang="pl-PL" sz="2000" b="1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wszystkimi rezultatami</a:t>
                      </a:r>
                      <a:endParaRPr lang="pl-PL" sz="20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Kopertę w sali zakleja PZN w obecności członków ZN 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i </a:t>
                      </a:r>
                      <a:r>
                        <a:rPr lang="pl-PL" sz="1800" b="1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przedstawiciela</a:t>
                      </a: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r>
                        <a:rPr lang="pl-PL" sz="1800" b="1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zdających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8192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Papierowa koperta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280" indent="-17856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"/>
                      </a:pPr>
                      <a:r>
                        <a:rPr lang="pl-PL" sz="1800" b="0" strike="noStrike" spc="-1" dirty="0">
                          <a:solidFill>
                            <a:srgbClr val="002060"/>
                          </a:solidFill>
                          <a:latin typeface="Calibri"/>
                        </a:rPr>
                        <a:t>Niewykorzystane Arkusze egzaminacyjne</a:t>
                      </a:r>
                      <a:endParaRPr lang="pl-PL" sz="1800" b="0" strike="noStrike" spc="-1" dirty="0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Zamiast wkładać</a:t>
                      </a:r>
                      <a:r>
                        <a:t/>
                      </a:r>
                      <a:br/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do koperty można banderolować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4720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Papierowa koperta lub skoroszyt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"/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Wykaz zdających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"/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Protokół przebiegu egzaminu w sali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"/>
                      </a:pPr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Ewentualnie inne dokumenty, np.: decyzja o unieważnieniu  wraz </a:t>
                      </a:r>
                      <a:r>
                        <a:t/>
                      </a:r>
                      <a:br/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z Arkuszem egzaminacyjnym </a:t>
                      </a:r>
                      <a:r>
                        <a:t/>
                      </a:r>
                      <a:br/>
                      <a:r>
                        <a:rPr lang="pl-PL" sz="1800" b="0" strike="noStrike" spc="-1">
                          <a:solidFill>
                            <a:srgbClr val="002060"/>
                          </a:solidFill>
                          <a:latin typeface="Calibri"/>
                        </a:rPr>
                        <a:t>i Kartą oceny zdającego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73" name="CustomShape 2"/>
          <p:cNvSpPr/>
          <p:nvPr/>
        </p:nvSpPr>
        <p:spPr>
          <a:xfrm>
            <a:off x="366480" y="424440"/>
            <a:ext cx="109954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1000" lnSpcReduction="20000"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Pakowanie materiałów egzaminacyjnych w sali /miejscu</a:t>
            </a:r>
            <a:r>
              <a:t/>
            </a:r>
            <a:br/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– część praktyczna </a:t>
            </a:r>
            <a:r>
              <a:rPr lang="pl-PL" sz="3200" b="0" strike="noStrike" cap="all" spc="-1">
                <a:solidFill>
                  <a:srgbClr val="C00000"/>
                </a:solidFill>
                <a:latin typeface="Calibri"/>
              </a:rPr>
              <a:t>model D i Dk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374" name="CustomShape 3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24132D1-00AB-42C6-B460-BF848C0E4FA7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28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375" name="CustomShape 4"/>
          <p:cNvSpPr/>
          <p:nvPr/>
        </p:nvSpPr>
        <p:spPr>
          <a:xfrm>
            <a:off x="1776240" y="3522600"/>
            <a:ext cx="8136720" cy="122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76" name="Group 5"/>
          <p:cNvGrpSpPr/>
          <p:nvPr/>
        </p:nvGrpSpPr>
        <p:grpSpPr>
          <a:xfrm>
            <a:off x="976320" y="1901880"/>
            <a:ext cx="2000520" cy="992160"/>
            <a:chOff x="976320" y="1901880"/>
            <a:chExt cx="2000520" cy="992160"/>
          </a:xfrm>
        </p:grpSpPr>
        <p:pic>
          <p:nvPicPr>
            <p:cNvPr id="377" name="Picture 2" descr="C:\Users\mbednarek\Desktop\Szkolenie PZNC\Rys\koperta bezp.jpg"/>
            <p:cNvPicPr/>
            <p:nvPr/>
          </p:nvPicPr>
          <p:blipFill>
            <a:blip r:embed="rId2"/>
            <a:stretch/>
          </p:blipFill>
          <p:spPr>
            <a:xfrm>
              <a:off x="976320" y="1901880"/>
              <a:ext cx="2000520" cy="9921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78" name="Group 6"/>
            <p:cNvGrpSpPr/>
            <p:nvPr/>
          </p:nvGrpSpPr>
          <p:grpSpPr>
            <a:xfrm>
              <a:off x="1440720" y="2062080"/>
              <a:ext cx="1433880" cy="666360"/>
              <a:chOff x="1440720" y="2062080"/>
              <a:chExt cx="1433880" cy="666360"/>
            </a:xfrm>
          </p:grpSpPr>
          <p:sp>
            <p:nvSpPr>
              <p:cNvPr id="379" name="CustomShape 7"/>
              <p:cNvSpPr/>
              <p:nvPr/>
            </p:nvSpPr>
            <p:spPr>
              <a:xfrm>
                <a:off x="1441080" y="2062080"/>
                <a:ext cx="1355040" cy="641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0" name="CustomShape 8"/>
              <p:cNvSpPr/>
              <p:nvPr/>
            </p:nvSpPr>
            <p:spPr>
              <a:xfrm>
                <a:off x="1941120" y="2365200"/>
                <a:ext cx="808200" cy="2192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381" name="Picture 4"/>
              <p:cNvPicPr/>
              <p:nvPr/>
            </p:nvPicPr>
            <p:blipFill>
              <a:blip r:embed="rId3"/>
              <a:stretch/>
            </p:blipFill>
            <p:spPr>
              <a:xfrm>
                <a:off x="1440720" y="2062440"/>
                <a:ext cx="1433880" cy="666000"/>
              </a:xfrm>
              <a:prstGeom prst="rect">
                <a:avLst/>
              </a:prstGeom>
              <a:ln w="9360">
                <a:solidFill>
                  <a:schemeClr val="bg1"/>
                </a:solidFill>
                <a:miter/>
              </a:ln>
            </p:spPr>
          </p:pic>
        </p:grpSp>
      </p:grpSp>
      <p:sp>
        <p:nvSpPr>
          <p:cNvPr id="382" name="CustomShape 9"/>
          <p:cNvSpPr/>
          <p:nvPr/>
        </p:nvSpPr>
        <p:spPr>
          <a:xfrm rot="19695000">
            <a:off x="1402920" y="2171880"/>
            <a:ext cx="12711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C00000"/>
                </a:solidFill>
                <a:latin typeface="Tw Cen MT"/>
                <a:ea typeface="DejaVu Sans"/>
              </a:rPr>
              <a:t>zakleić</a:t>
            </a:r>
            <a:endParaRPr lang="pl-PL" sz="2800" b="0" strike="noStrike" spc="-1">
              <a:latin typeface="Arial"/>
            </a:endParaRPr>
          </a:p>
        </p:txBody>
      </p:sp>
      <p:grpSp>
        <p:nvGrpSpPr>
          <p:cNvPr id="383" name="Group 10"/>
          <p:cNvGrpSpPr/>
          <p:nvPr/>
        </p:nvGrpSpPr>
        <p:grpSpPr>
          <a:xfrm>
            <a:off x="910080" y="3816000"/>
            <a:ext cx="1191960" cy="1306800"/>
            <a:chOff x="910080" y="3816000"/>
            <a:chExt cx="1191960" cy="1306800"/>
          </a:xfrm>
        </p:grpSpPr>
        <p:grpSp>
          <p:nvGrpSpPr>
            <p:cNvPr id="384" name="Group 11"/>
            <p:cNvGrpSpPr/>
            <p:nvPr/>
          </p:nvGrpSpPr>
          <p:grpSpPr>
            <a:xfrm>
              <a:off x="1306440" y="4478760"/>
              <a:ext cx="513720" cy="644040"/>
              <a:chOff x="1306440" y="4478760"/>
              <a:chExt cx="513720" cy="644040"/>
            </a:xfrm>
          </p:grpSpPr>
          <p:sp>
            <p:nvSpPr>
              <p:cNvPr id="385" name="CustomShape 12"/>
              <p:cNvSpPr/>
              <p:nvPr/>
            </p:nvSpPr>
            <p:spPr>
              <a:xfrm rot="2410800">
                <a:off x="1312200" y="4621320"/>
                <a:ext cx="318240" cy="13428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360">
                <a:solidFill>
                  <a:srgbClr val="D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6" name="CustomShape 13"/>
              <p:cNvSpPr/>
              <p:nvPr/>
            </p:nvSpPr>
            <p:spPr>
              <a:xfrm>
                <a:off x="1502640" y="4478760"/>
                <a:ext cx="317520" cy="644040"/>
              </a:xfrm>
              <a:prstGeom prst="ellipse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199"/>
                  </a:spcBef>
                </a:pPr>
                <a:r>
                  <a:rPr lang="pl-PL" sz="2400" b="0" strike="noStrike" spc="-1">
                    <a:solidFill>
                      <a:srgbClr val="D00000"/>
                    </a:solidFill>
                    <a:latin typeface="Tw Cen MT"/>
                    <a:ea typeface="DejaVu Sans"/>
                  </a:rPr>
                  <a:t>4</a:t>
                </a:r>
                <a:endParaRPr lang="pl-PL" sz="2400" b="0" strike="noStrike" spc="-1">
                  <a:latin typeface="Arial"/>
                </a:endParaRPr>
              </a:p>
            </p:txBody>
          </p:sp>
        </p:grpSp>
        <p:pic>
          <p:nvPicPr>
            <p:cNvPr id="387" name="Picture 66" descr="skoroszyt"/>
            <p:cNvPicPr/>
            <p:nvPr/>
          </p:nvPicPr>
          <p:blipFill>
            <a:blip r:embed="rId4"/>
            <a:stretch/>
          </p:blipFill>
          <p:spPr>
            <a:xfrm>
              <a:off x="910080" y="3816000"/>
              <a:ext cx="1191960" cy="1243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8" name="CustomShape 14"/>
            <p:cNvSpPr/>
            <p:nvPr/>
          </p:nvSpPr>
          <p:spPr>
            <a:xfrm>
              <a:off x="1080720" y="3856680"/>
              <a:ext cx="919800" cy="1185120"/>
            </a:xfrm>
            <a:prstGeom prst="rect">
              <a:avLst/>
            </a:prstGeom>
            <a:solidFill>
              <a:schemeClr val="bg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90360" indent="-89640">
                <a:lnSpc>
                  <a:spcPct val="100000"/>
                </a:lnSpc>
                <a:buClr>
                  <a:srgbClr val="0000FA"/>
                </a:buClr>
                <a:buFont typeface="Wingdings" charset="2"/>
                <a:buChar char=""/>
              </a:pPr>
              <a:r>
                <a:rPr lang="pl-PL" sz="1200" b="0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Wykaz</a:t>
              </a:r>
              <a:endParaRPr lang="pl-PL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pl-PL" sz="1200" b="0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zdających </a:t>
              </a:r>
              <a:endParaRPr lang="pl-PL" sz="1200" b="0" strike="noStrike" spc="-1">
                <a:latin typeface="Arial"/>
              </a:endParaRPr>
            </a:p>
            <a:p>
              <a:pPr marL="90360" indent="-89640">
                <a:lnSpc>
                  <a:spcPct val="100000"/>
                </a:lnSpc>
                <a:buClr>
                  <a:srgbClr val="0000FA"/>
                </a:buClr>
                <a:buFont typeface="Wingdings" charset="2"/>
                <a:buChar char=""/>
              </a:pPr>
              <a:r>
                <a:rPr lang="pl-PL" sz="1200" b="0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Protokół przebiegu egzaminu</a:t>
              </a:r>
              <a:endParaRPr lang="pl-PL" sz="1200" b="0" strike="noStrike" spc="-1">
                <a:latin typeface="Arial"/>
              </a:endParaRPr>
            </a:p>
            <a:p>
              <a:pPr marL="90360" indent="-89640">
                <a:lnSpc>
                  <a:spcPct val="100000"/>
                </a:lnSpc>
                <a:buClr>
                  <a:srgbClr val="0000FA"/>
                </a:buClr>
                <a:buFont typeface="Wingdings" charset="2"/>
                <a:buChar char=""/>
              </a:pPr>
              <a:r>
                <a:rPr lang="pl-PL" sz="1200" b="0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In umenty</a:t>
              </a:r>
              <a:endParaRPr lang="pl-PL" sz="1200" b="0" strike="noStrike" spc="-1">
                <a:latin typeface="Arial"/>
              </a:endParaRPr>
            </a:p>
          </p:txBody>
        </p:sp>
        <p:sp>
          <p:nvSpPr>
            <p:cNvPr id="389" name="CustomShape 15"/>
            <p:cNvSpPr/>
            <p:nvPr/>
          </p:nvSpPr>
          <p:spPr>
            <a:xfrm>
              <a:off x="1025280" y="3855960"/>
              <a:ext cx="1030320" cy="110916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90" name="Group 16"/>
          <p:cNvGrpSpPr/>
          <p:nvPr/>
        </p:nvGrpSpPr>
        <p:grpSpPr>
          <a:xfrm>
            <a:off x="1296000" y="2894400"/>
            <a:ext cx="1271880" cy="791640"/>
            <a:chOff x="1296000" y="2894400"/>
            <a:chExt cx="1271880" cy="791640"/>
          </a:xfrm>
        </p:grpSpPr>
        <p:pic>
          <p:nvPicPr>
            <p:cNvPr id="391" name="Picture 3" descr="C:\Users\mbednarek\Desktop\Szkolenie PZNC\Rys\koperta sz 2.jpg"/>
            <p:cNvPicPr/>
            <p:nvPr/>
          </p:nvPicPr>
          <p:blipFill>
            <a:blip r:embed="rId5"/>
            <a:stretch/>
          </p:blipFill>
          <p:spPr>
            <a:xfrm rot="10800000" flipH="1">
              <a:off x="1296000" y="2894040"/>
              <a:ext cx="1271880" cy="79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2" name="Obraz 39"/>
            <p:cNvPicPr/>
            <p:nvPr/>
          </p:nvPicPr>
          <p:blipFill>
            <a:blip r:embed="rId6"/>
            <a:stretch/>
          </p:blipFill>
          <p:spPr>
            <a:xfrm rot="5400000">
              <a:off x="1349280" y="3051000"/>
              <a:ext cx="569880" cy="4370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93" name="Group 17"/>
          <p:cNvGrpSpPr/>
          <p:nvPr/>
        </p:nvGrpSpPr>
        <p:grpSpPr>
          <a:xfrm>
            <a:off x="1703160" y="3816000"/>
            <a:ext cx="1536840" cy="1294560"/>
            <a:chOff x="1703160" y="3816000"/>
            <a:chExt cx="1536840" cy="1294560"/>
          </a:xfrm>
        </p:grpSpPr>
        <p:pic>
          <p:nvPicPr>
            <p:cNvPr id="394" name="Picture 3" descr="C:\Users\mbednarek\Desktop\Szkolenie PZNC\Rys\koperta sz 2.jpg"/>
            <p:cNvPicPr/>
            <p:nvPr/>
          </p:nvPicPr>
          <p:blipFill>
            <a:blip r:embed="rId7"/>
            <a:stretch/>
          </p:blipFill>
          <p:spPr>
            <a:xfrm rot="10800000" flipH="1">
              <a:off x="1703160" y="3815640"/>
              <a:ext cx="1536840" cy="1294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95" name="CustomShape 18"/>
            <p:cNvSpPr/>
            <p:nvPr/>
          </p:nvSpPr>
          <p:spPr>
            <a:xfrm>
              <a:off x="1786320" y="4132080"/>
              <a:ext cx="1170720" cy="45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5000" rIns="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1200" b="0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kod OE </a:t>
              </a:r>
              <a:endParaRPr lang="pl-PL" sz="1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pl-PL" sz="1200" b="0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dokumentacja</a:t>
              </a:r>
              <a:endParaRPr lang="pl-PL" sz="1200" b="0" strike="noStrike" spc="-1">
                <a:latin typeface="Arial"/>
              </a:endParaRPr>
            </a:p>
          </p:txBody>
        </p:sp>
      </p:grpSp>
      <p:sp>
        <p:nvSpPr>
          <p:cNvPr id="396" name="CustomShape 19"/>
          <p:cNvSpPr/>
          <p:nvPr/>
        </p:nvSpPr>
        <p:spPr>
          <a:xfrm rot="19686600">
            <a:off x="1481040" y="4444920"/>
            <a:ext cx="16941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0" strike="noStrike" spc="-1">
                <a:solidFill>
                  <a:srgbClr val="C00000"/>
                </a:solidFill>
                <a:latin typeface="Tw Cen MT"/>
                <a:ea typeface="DejaVu Sans"/>
              </a:rPr>
              <a:t>Nie zaklejać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252720" y="424800"/>
            <a:ext cx="1142280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800" b="0" strike="noStrike" cap="all" spc="-1">
                <a:solidFill>
                  <a:srgbClr val="002060"/>
                </a:solidFill>
                <a:latin typeface="Calibri"/>
              </a:rPr>
              <a:t>Zakończenie pracy ZN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9B6FEB2-D573-47B4-8B6F-3FFB5F01701C}" type="slidenum">
              <a:rPr lang="en-US" sz="1000" b="0" strike="noStrike" spc="-1">
                <a:solidFill>
                  <a:srgbClr val="000000"/>
                </a:solidFill>
                <a:latin typeface="Tw Cen MT"/>
              </a:rPr>
              <a:t>29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1195057" y="1716441"/>
            <a:ext cx="10362600" cy="342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Po zakończeniu pakowania PZN oraz członek ZN przekazuje przewodniczącemu zespołu egzaminacyjnego:</a:t>
            </a:r>
            <a:endParaRPr lang="pl-PL" sz="2400" b="0" strike="noStrike" spc="-1" dirty="0">
              <a:latin typeface="Arial"/>
            </a:endParaRPr>
          </a:p>
          <a:p>
            <a:pPr marL="450720" indent="-45000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zamknięte bezpieczne koperty (należy sprawdzić czy liczba kart odpowiedzi/arkuszy egzaminacyjnych wpisana na kopercie zgadza się z liczbą zdających obecnych na egzaminie)</a:t>
            </a:r>
            <a:endParaRPr lang="pl-PL" sz="2400" b="0" strike="noStrike" spc="-1" dirty="0">
              <a:latin typeface="Arial"/>
            </a:endParaRPr>
          </a:p>
          <a:p>
            <a:pPr marL="450720" indent="-45000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niewykorzystane zestawy egzaminacyjne</a:t>
            </a:r>
            <a:endParaRPr lang="pl-PL" sz="2400" b="0" strike="noStrike" spc="-1" dirty="0">
              <a:latin typeface="Arial"/>
            </a:endParaRPr>
          </a:p>
          <a:p>
            <a:pPr marL="450720" indent="-45000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uzupełnioną dokumentację przebiegu egzaminu (należy sprawdzić czy na protokole </a:t>
            </a:r>
            <a:r>
              <a:rPr lang="pl-PL" sz="2400" b="0" strike="noStrike" spc="-1" dirty="0" smtClean="0">
                <a:solidFill>
                  <a:srgbClr val="002060"/>
                </a:solidFill>
                <a:latin typeface="Calibri"/>
              </a:rPr>
              <a:t/>
            </a:r>
            <a:br>
              <a:rPr lang="pl-PL" sz="2400" b="0" strike="noStrike" spc="-1" dirty="0" smtClean="0">
                <a:solidFill>
                  <a:srgbClr val="002060"/>
                </a:solidFill>
                <a:latin typeface="Calibri"/>
              </a:rPr>
            </a:br>
            <a:r>
              <a:rPr lang="pl-PL" sz="2400" b="0" strike="noStrike" spc="-1" dirty="0" smtClean="0">
                <a:solidFill>
                  <a:srgbClr val="002060"/>
                </a:solidFill>
                <a:latin typeface="Calibri"/>
              </a:rPr>
              <a:t>z </a:t>
            </a: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przebiegu egzaminu zostały wykazane prawidłowo osoby </a:t>
            </a:r>
            <a:r>
              <a:rPr lang="pl-PL" sz="2400" b="0" strike="noStrike" spc="-1" dirty="0" smtClean="0">
                <a:solidFill>
                  <a:srgbClr val="002060"/>
                </a:solidFill>
                <a:latin typeface="Calibri"/>
              </a:rPr>
              <a:t>nieobecne - </a:t>
            </a: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weryfikacja z wykazem zdających)</a:t>
            </a:r>
            <a:endParaRPr lang="pl-PL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913680" y="2804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Około 40-30 minut przed egzaminem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A6E630F-E794-48A1-8182-F33FA6DEB5A7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3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609120" y="1041120"/>
            <a:ext cx="10826280" cy="552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ZN uczestniczy w odprawie organizowanej przez PZE</a:t>
            </a:r>
            <a:endParaRPr lang="pl-PL" sz="2000" b="0" strike="noStrike" spc="-1" dirty="0">
              <a:latin typeface="Arial"/>
            </a:endParaRPr>
          </a:p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PZN odbiera od PZE dokumentację egzaminacyjną:</a:t>
            </a:r>
            <a:endParaRPr lang="pl-PL" sz="2000" b="0" strike="noStrike" spc="-1" dirty="0">
              <a:latin typeface="Arial"/>
            </a:endParaRPr>
          </a:p>
          <a:p>
            <a:pPr marL="685800" lvl="1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Wykaz zdających w sali </a:t>
            </a:r>
            <a:r>
              <a:rPr lang="pl-PL" sz="2000" b="0" strike="noStrike" spc="-1" dirty="0">
                <a:solidFill>
                  <a:srgbClr val="0070C0"/>
                </a:solidFill>
                <a:latin typeface="Calibri"/>
              </a:rPr>
              <a:t>(wydruk  SMOK / SIOEPKZ)</a:t>
            </a:r>
            <a:endParaRPr lang="pl-PL" sz="2000" b="0" strike="noStrike" spc="-1" dirty="0">
              <a:latin typeface="Arial"/>
            </a:endParaRPr>
          </a:p>
          <a:p>
            <a:pPr marL="685800" lvl="1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Protokół przebiegu części pisemnej/praktycznej egzaminu </a:t>
            </a:r>
            <a:r>
              <a:rPr lang="pl-PL" sz="2000" b="0" strike="noStrike" spc="-1" dirty="0">
                <a:solidFill>
                  <a:srgbClr val="0070C0"/>
                </a:solidFill>
                <a:latin typeface="Calibri"/>
              </a:rPr>
              <a:t>(dla kwalifikacji dwu- i trzyliterowych wydruk z systemu SIOEPKZ)</a:t>
            </a:r>
            <a:endParaRPr lang="pl-PL" sz="2000" b="0" strike="noStrike" spc="-1" dirty="0">
              <a:latin typeface="Arial"/>
            </a:endParaRPr>
          </a:p>
          <a:p>
            <a:pPr marL="685800" lvl="1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Decyzję o przerwaniu i unieważnieniu egzaminu</a:t>
            </a:r>
            <a:endParaRPr lang="pl-PL" sz="2000" b="0" strike="noStrike" spc="-1" dirty="0">
              <a:latin typeface="Arial"/>
            </a:endParaRPr>
          </a:p>
          <a:p>
            <a:pPr marL="685800" lvl="1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naklejki dla zdających</a:t>
            </a:r>
            <a:endParaRPr lang="pl-PL" sz="2000" b="0" strike="noStrike" spc="-1" dirty="0">
              <a:latin typeface="Arial"/>
            </a:endParaRPr>
          </a:p>
          <a:p>
            <a:pPr marL="685800" lvl="1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identyfikatory dla ZN (z napisem członek ZN, przewodniczący ZN)</a:t>
            </a:r>
            <a:endParaRPr lang="pl-PL" sz="2000" b="0" strike="noStrike" spc="-1" dirty="0">
              <a:latin typeface="Arial"/>
            </a:endParaRPr>
          </a:p>
          <a:p>
            <a:pPr marL="685800" lvl="1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losy z numerami stanowisk egzaminacyjnych (identyfikatory – model w i </a:t>
            </a:r>
            <a:r>
              <a:rPr lang="pl-PL" sz="2000" b="0" strike="noStrike" spc="-1" dirty="0" err="1">
                <a:solidFill>
                  <a:srgbClr val="002060"/>
                </a:solidFill>
                <a:latin typeface="Calibri"/>
              </a:rPr>
              <a:t>wk</a:t>
            </a: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)</a:t>
            </a:r>
            <a:endParaRPr lang="pl-PL" sz="2000" b="0" strike="noStrike" spc="-1" dirty="0">
              <a:latin typeface="Arial"/>
            </a:endParaRPr>
          </a:p>
          <a:p>
            <a:pPr marL="685800" lvl="1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kopertę bezpieczną/koperty bezpieczne</a:t>
            </a:r>
            <a:endParaRPr lang="pl-PL" sz="2000" b="0" strike="noStrike" spc="-1" dirty="0">
              <a:latin typeface="Arial"/>
            </a:endParaRPr>
          </a:p>
          <a:p>
            <a:pPr marL="685800" lvl="1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2 koperty papierowe na:</a:t>
            </a:r>
            <a:endParaRPr lang="pl-PL" sz="2000" b="0" strike="noStrike" spc="-1" dirty="0">
              <a:latin typeface="Arial"/>
            </a:endParaRPr>
          </a:p>
          <a:p>
            <a:pPr marL="1143000" lvl="2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600" b="0" strike="noStrike" spc="-1" dirty="0">
                <a:solidFill>
                  <a:srgbClr val="002060"/>
                </a:solidFill>
                <a:latin typeface="Calibri"/>
              </a:rPr>
              <a:t>niewykorzystane zestawy egzaminacyjne i niewykorzystane kryteria oceniania</a:t>
            </a:r>
            <a:endParaRPr lang="pl-PL" sz="1600" b="0" strike="noStrike" spc="-1" dirty="0">
              <a:latin typeface="Arial"/>
            </a:endParaRPr>
          </a:p>
          <a:p>
            <a:pPr marL="1143000" lvl="2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600" b="0" strike="noStrike" spc="-1" dirty="0">
                <a:solidFill>
                  <a:srgbClr val="002060"/>
                </a:solidFill>
                <a:latin typeface="Calibri"/>
              </a:rPr>
              <a:t>dokumentację egzaminacyjną</a:t>
            </a:r>
            <a:endParaRPr lang="pl-PL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913680" y="2804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30 minut przed egzaminem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64E569A-A639-4ED3-B2CC-B1B86424F4B2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4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913680" y="1233360"/>
            <a:ext cx="10362600" cy="481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Zdający zgłaszają się na egzamin w wyznaczonym dniu, </a:t>
            </a:r>
            <a:r>
              <a:rPr dirty="0"/>
              <a:t/>
            </a:r>
            <a:br>
              <a:rPr dirty="0"/>
            </a:b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co najmniej ‎‎</a:t>
            </a:r>
            <a:r>
              <a:rPr lang="pl-PL" sz="2400" b="1" strike="noStrike" spc="-1" dirty="0">
                <a:solidFill>
                  <a:srgbClr val="002060"/>
                </a:solidFill>
                <a:latin typeface="Calibri"/>
              </a:rPr>
              <a:t>30</a:t>
            </a: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sz="2400" b="1" strike="noStrike" spc="-1" dirty="0">
                <a:solidFill>
                  <a:srgbClr val="002060"/>
                </a:solidFill>
                <a:latin typeface="Calibri"/>
              </a:rPr>
              <a:t>minut</a:t>
            </a: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 przed rozpoczęciem egzaminu </a:t>
            </a:r>
            <a:r>
              <a:rPr dirty="0"/>
              <a:t/>
            </a:r>
            <a:br>
              <a:rPr dirty="0"/>
            </a:b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i przynoszą ze sobą:</a:t>
            </a:r>
            <a:endParaRPr lang="pl-PL" sz="24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dowód  tożsamości</a:t>
            </a:r>
            <a:endParaRPr lang="pl-PL" sz="2000" b="0" strike="noStrike" spc="-1" dirty="0">
              <a:latin typeface="Arial"/>
            </a:endParaRPr>
          </a:p>
          <a:p>
            <a:pPr marL="685800" lvl="1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długopis lub pióro z czarnym atramentem ewentualnie inne przybory wymienione </a:t>
            </a:r>
            <a:r>
              <a:rPr dirty="0"/>
              <a:t/>
            </a:r>
            <a:br>
              <a:rPr dirty="0"/>
            </a:b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w komunikacie dyrektora CKE (na egzaminie każdy zdający korzysta z własnych przyborów piśmienniczych, linijki, kalkulatora itd., zdający nie mogą pożyczać przyborów od innych zdających) </a:t>
            </a:r>
            <a:endParaRPr lang="pl-PL" sz="20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ubrania robocze, jeżeli jest to wymagane przepisami ‎bhp </a:t>
            </a:r>
            <a:r>
              <a:rPr lang="pl-PL" sz="2000" b="0" strike="noStrike" spc="-1" dirty="0" smtClean="0">
                <a:solidFill>
                  <a:srgbClr val="002060"/>
                </a:solidFill>
                <a:latin typeface="Calibri"/>
              </a:rPr>
              <a:t>- dla </a:t>
            </a: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kwalifikacji,‎ w której odbywa się część praktyczna egzaminu</a:t>
            </a:r>
            <a:endParaRPr lang="pl-PL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Przebierają się w ubrania robocze, o ile jest to wymagane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pl-PL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pl-PL" sz="2400" b="0" strike="noStrike" spc="-1" dirty="0">
              <a:latin typeface="Arial"/>
            </a:endParaRPr>
          </a:p>
        </p:txBody>
      </p:sp>
      <p:grpSp>
        <p:nvGrpSpPr>
          <p:cNvPr id="174" name="Group 4"/>
          <p:cNvGrpSpPr/>
          <p:nvPr/>
        </p:nvGrpSpPr>
        <p:grpSpPr>
          <a:xfrm>
            <a:off x="9619920" y="1440360"/>
            <a:ext cx="719280" cy="1195920"/>
            <a:chOff x="9619920" y="1440360"/>
            <a:chExt cx="719280" cy="1195920"/>
          </a:xfrm>
        </p:grpSpPr>
        <p:pic>
          <p:nvPicPr>
            <p:cNvPr id="175" name="Picture 2" descr="\\ike\WEZ_PWOE\tymczasowe\gosia\Rysunki_25_03_2013\ręka do góry.jpg"/>
            <p:cNvPicPr/>
            <p:nvPr/>
          </p:nvPicPr>
          <p:blipFill>
            <a:blip r:embed="rId2"/>
            <a:stretch/>
          </p:blipFill>
          <p:spPr>
            <a:xfrm>
              <a:off x="9619920" y="1440360"/>
              <a:ext cx="719280" cy="1195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6" name="CustomShape 5"/>
            <p:cNvSpPr/>
            <p:nvPr/>
          </p:nvSpPr>
          <p:spPr>
            <a:xfrm>
              <a:off x="9763920" y="1868040"/>
              <a:ext cx="323280" cy="364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800" b="1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Z</a:t>
              </a:r>
              <a:endParaRPr lang="pl-PL" sz="18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913680" y="438480"/>
            <a:ext cx="10363680" cy="89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913680" y="1875240"/>
            <a:ext cx="10362960" cy="371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Zdający nie powinni wnosić na teren szkoły zbędnych rzeczy, telefonów komórkowych, maskotek. </a:t>
            </a:r>
            <a:endParaRPr lang="pl-PL" sz="2000" b="0" strike="noStrike" spc="-1" dirty="0">
              <a:latin typeface="Arial"/>
            </a:endParaRPr>
          </a:p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Na egzaminie każdy zdający korzysta z własnych przyborów piśmienniczych, linijki, kalkulatora itd. Zdający nie mogą pożyczać przyborów od innych zdających. </a:t>
            </a:r>
            <a:endParaRPr lang="pl-PL" sz="2000" b="0" strike="noStrike" spc="-1" dirty="0">
              <a:latin typeface="Arial"/>
            </a:endParaRPr>
          </a:p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Jeżeli szkoła zdecyduje o zapewnieniu np. przyborów piśmienniczych albo kalkulatorów rezerwowych dla zdających – konieczna jest ich dezynfekcja.</a:t>
            </a: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endParaRPr lang="pl-PL" sz="2000" b="0" strike="noStrike" spc="-1" dirty="0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11277720" y="638208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5AE497D-7A0F-47C0-A4A2-9AB6C08910E0}" type="slidenum">
              <a:rPr lang="en-US" sz="1000" b="0" strike="noStrike" spc="-1">
                <a:solidFill>
                  <a:srgbClr val="000000"/>
                </a:solidFill>
                <a:latin typeface="Tw Cen MT"/>
              </a:rPr>
              <a:t>5</a:t>
            </a:fld>
            <a:endParaRPr lang="pl-PL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913680" y="2804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Ok. 30 minut przed egzaminem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736200" y="986760"/>
            <a:ext cx="11134800" cy="534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  <a:spcBef>
                <a:spcPts val="1199"/>
              </a:spcBef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Przewodniczący ZN lub wyznaczony przez niego członek ZN, przed salą egzaminacyjną: </a:t>
            </a:r>
            <a:endParaRPr lang="pl-PL" sz="2400" b="0" strike="noStrike" spc="-1" dirty="0">
              <a:latin typeface="Arial"/>
            </a:endParaRPr>
          </a:p>
          <a:p>
            <a:pPr marL="185760" lvl="1" indent="-185040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przypomina o zakazie wnoszenia i korzystania z: </a:t>
            </a:r>
            <a:endParaRPr lang="pl-PL" sz="2400" b="0" strike="noStrike" spc="-1" dirty="0">
              <a:latin typeface="Arial"/>
            </a:endParaRPr>
          </a:p>
          <a:p>
            <a:pPr marL="600120" lvl="2" indent="-342360">
              <a:lnSpc>
                <a:spcPct val="12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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urządzeń telekomunikacyjnych </a:t>
            </a:r>
            <a:endParaRPr lang="pl-PL" sz="2400" b="0" strike="noStrike" spc="-1" dirty="0">
              <a:latin typeface="Arial"/>
            </a:endParaRPr>
          </a:p>
          <a:p>
            <a:pPr marL="600120" lvl="2" indent="-342360">
              <a:lnSpc>
                <a:spcPct val="12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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materiałów / przyborów, które nie zostały wymienione</a:t>
            </a:r>
            <a:r>
              <a:rPr dirty="0"/>
              <a:t/>
            </a:r>
            <a:br>
              <a:rPr dirty="0"/>
            </a:b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w informacji dyrektora CKE</a:t>
            </a:r>
            <a:endParaRPr lang="pl-PL" sz="2400" b="0" strike="noStrike" spc="-1" dirty="0">
              <a:latin typeface="Arial"/>
            </a:endParaRPr>
          </a:p>
          <a:p>
            <a:pPr marL="185760" lvl="1" indent="-185040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sprawdza tożsamość zdających i  przekazuje im naklejki </a:t>
            </a:r>
            <a:endParaRPr lang="pl-PL" sz="2400" b="0" strike="noStrike" spc="-1" dirty="0">
              <a:latin typeface="Arial"/>
            </a:endParaRPr>
          </a:p>
          <a:p>
            <a:pPr marL="185760" lvl="1" indent="-185040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przeprowadza losowanie miejsc / stanowisk </a:t>
            </a:r>
            <a:endParaRPr lang="pl-PL" sz="2400" b="0" strike="noStrike" spc="-1" dirty="0">
              <a:latin typeface="Arial"/>
            </a:endParaRPr>
          </a:p>
          <a:p>
            <a:pPr marL="185760" lvl="1" indent="-185040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1" strike="noStrike" spc="-1" dirty="0">
                <a:solidFill>
                  <a:srgbClr val="002060"/>
                </a:solidFill>
                <a:latin typeface="Calibri"/>
              </a:rPr>
              <a:t>Dopilnowuje, aby zdający potwierdził obecność </a:t>
            </a:r>
            <a:r>
              <a:rPr dirty="0"/>
              <a:t/>
            </a:r>
            <a:br>
              <a:rPr dirty="0"/>
            </a:br>
            <a:r>
              <a:rPr lang="pl-PL" sz="2400" b="1" strike="noStrike" spc="-1" dirty="0">
                <a:solidFill>
                  <a:srgbClr val="002060"/>
                </a:solidFill>
                <a:latin typeface="Calibri"/>
              </a:rPr>
              <a:t>podpisem w wykazie zdających w sali (używając własnego długopisu</a:t>
            </a:r>
            <a:r>
              <a:rPr lang="pl-PL" sz="2400" b="1" strike="noStrike" spc="-1" dirty="0" smtClean="0">
                <a:solidFill>
                  <a:srgbClr val="002060"/>
                </a:solidFill>
                <a:latin typeface="Calibri"/>
              </a:rPr>
              <a:t>),</a:t>
            </a:r>
            <a:r>
              <a:rPr dirty="0"/>
              <a:t/>
            </a:r>
            <a:br>
              <a:rPr dirty="0"/>
            </a:br>
            <a:r>
              <a:rPr lang="pl-PL" sz="2400" b="1" strike="noStrike" spc="-1" dirty="0">
                <a:solidFill>
                  <a:srgbClr val="002060"/>
                </a:solidFill>
                <a:latin typeface="Calibri"/>
              </a:rPr>
              <a:t>należy sprawdzić czy zdający podpisał się przy swoim nazwisku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pl-PL" sz="2400" b="0" strike="noStrike" spc="-1" dirty="0">
              <a:latin typeface="Arial"/>
            </a:endParaRPr>
          </a:p>
        </p:txBody>
      </p:sp>
      <p:pic>
        <p:nvPicPr>
          <p:cNvPr id="182" name="Picture 2" descr="D:\@Passport_Gosia\Konferencje\Prezentacje\Wiosna_2014\Rysunki\Kalejdoskop\drzwi.png"/>
          <p:cNvPicPr/>
          <p:nvPr/>
        </p:nvPicPr>
        <p:blipFill>
          <a:blip r:embed="rId2"/>
          <a:stretch/>
        </p:blipFill>
        <p:spPr>
          <a:xfrm>
            <a:off x="9804240" y="1531080"/>
            <a:ext cx="2188080" cy="5140800"/>
          </a:xfrm>
          <a:prstGeom prst="rect">
            <a:avLst/>
          </a:prstGeom>
          <a:ln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10123560" y="4327200"/>
            <a:ext cx="489960" cy="272520"/>
          </a:xfrm>
          <a:prstGeom prst="rect">
            <a:avLst/>
          </a:prstGeom>
          <a:solidFill>
            <a:srgbClr val="EECFBA"/>
          </a:solidFill>
          <a:ln>
            <a:solidFill>
              <a:srgbClr val="AC702C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36000" tIns="45000" rIns="36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Sala 5</a:t>
            </a:r>
            <a:endParaRPr lang="pl-PL" sz="1200" b="0" strike="noStrike" spc="-1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10069920" y="4808520"/>
            <a:ext cx="597600" cy="36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Lista zdających</a:t>
            </a:r>
            <a:endParaRPr lang="pl-PL" sz="900" b="0" strike="noStrike" spc="-1">
              <a:latin typeface="Arial"/>
            </a:endParaRPr>
          </a:p>
        </p:txBody>
      </p:sp>
      <p:grpSp>
        <p:nvGrpSpPr>
          <p:cNvPr id="185" name="Group 5"/>
          <p:cNvGrpSpPr/>
          <p:nvPr/>
        </p:nvGrpSpPr>
        <p:grpSpPr>
          <a:xfrm>
            <a:off x="10220040" y="2049480"/>
            <a:ext cx="527400" cy="804960"/>
            <a:chOff x="10220040" y="2049480"/>
            <a:chExt cx="527400" cy="804960"/>
          </a:xfrm>
        </p:grpSpPr>
        <p:pic>
          <p:nvPicPr>
            <p:cNvPr id="186" name="Picture 2" descr="\\ike\WEZ_PWOE\tymczasowe\gosia\Rysunki_25_03_2013\ręka do góry.jpg"/>
            <p:cNvPicPr/>
            <p:nvPr/>
          </p:nvPicPr>
          <p:blipFill>
            <a:blip r:embed="rId3"/>
            <a:stretch/>
          </p:blipFill>
          <p:spPr>
            <a:xfrm flipH="1">
              <a:off x="10220040" y="2049480"/>
              <a:ext cx="527400" cy="804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7" name="CustomShape 6"/>
            <p:cNvSpPr/>
            <p:nvPr/>
          </p:nvSpPr>
          <p:spPr>
            <a:xfrm flipH="1">
              <a:off x="10403280" y="2337480"/>
              <a:ext cx="236880" cy="364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800" b="1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Z</a:t>
              </a:r>
              <a:endParaRPr lang="pl-PL" sz="1800" b="0" strike="noStrike" spc="-1">
                <a:latin typeface="Arial"/>
              </a:endParaRPr>
            </a:p>
          </p:txBody>
        </p:sp>
      </p:grpSp>
      <p:grpSp>
        <p:nvGrpSpPr>
          <p:cNvPr id="188" name="Group 7"/>
          <p:cNvGrpSpPr/>
          <p:nvPr/>
        </p:nvGrpSpPr>
        <p:grpSpPr>
          <a:xfrm>
            <a:off x="9491400" y="3115440"/>
            <a:ext cx="527400" cy="804960"/>
            <a:chOff x="9491400" y="3115440"/>
            <a:chExt cx="527400" cy="804960"/>
          </a:xfrm>
        </p:grpSpPr>
        <p:pic>
          <p:nvPicPr>
            <p:cNvPr id="189" name="Picture 2" descr="\\ike\WEZ_PWOE\tymczasowe\gosia\Rysunki_25_03_2013\ręka do góry.jpg"/>
            <p:cNvPicPr/>
            <p:nvPr/>
          </p:nvPicPr>
          <p:blipFill>
            <a:blip r:embed="rId3"/>
            <a:stretch/>
          </p:blipFill>
          <p:spPr>
            <a:xfrm flipH="1">
              <a:off x="9491400" y="3115440"/>
              <a:ext cx="527400" cy="804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0" name="CustomShape 8"/>
            <p:cNvSpPr/>
            <p:nvPr/>
          </p:nvSpPr>
          <p:spPr>
            <a:xfrm flipH="1">
              <a:off x="9674640" y="3403080"/>
              <a:ext cx="236880" cy="364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800" b="1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Z</a:t>
              </a:r>
              <a:endParaRPr lang="pl-PL" sz="1800" b="0" strike="noStrike" spc="-1">
                <a:latin typeface="Arial"/>
              </a:endParaRPr>
            </a:p>
          </p:txBody>
        </p:sp>
      </p:grpSp>
      <p:sp>
        <p:nvSpPr>
          <p:cNvPr id="191" name="CustomShape 9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81E0C8F-0783-4F69-B7C0-A76687B7B30A}" type="slidenum">
              <a:rPr lang="en-US" sz="1000" b="0" strike="noStrike" spc="-1">
                <a:solidFill>
                  <a:srgbClr val="000000"/>
                </a:solidFill>
                <a:latin typeface="Tw Cen MT"/>
              </a:rPr>
              <a:t>6</a:t>
            </a:fld>
            <a:endParaRPr lang="pl-PL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D:\@Passport_Gosia\Konferencje\Prezentacje\Wiosna_2014\Rysunki\Kalejdoskop\drzwi.png"/>
          <p:cNvPicPr/>
          <p:nvPr/>
        </p:nvPicPr>
        <p:blipFill>
          <a:blip r:embed="rId2"/>
          <a:stretch/>
        </p:blipFill>
        <p:spPr>
          <a:xfrm>
            <a:off x="1445760" y="2297880"/>
            <a:ext cx="1384920" cy="4316760"/>
          </a:xfrm>
          <a:prstGeom prst="rect">
            <a:avLst/>
          </a:prstGeom>
          <a:ln>
            <a:noFill/>
          </a:ln>
        </p:spPr>
      </p:pic>
      <p:grpSp>
        <p:nvGrpSpPr>
          <p:cNvPr id="193" name="Group 1"/>
          <p:cNvGrpSpPr/>
          <p:nvPr/>
        </p:nvGrpSpPr>
        <p:grpSpPr>
          <a:xfrm>
            <a:off x="10215360" y="1640880"/>
            <a:ext cx="1456560" cy="2308680"/>
            <a:chOff x="10215360" y="1640880"/>
            <a:chExt cx="1456560" cy="2308680"/>
          </a:xfrm>
        </p:grpSpPr>
        <p:pic>
          <p:nvPicPr>
            <p:cNvPr id="194" name="Picture 3" descr="D:\@Passport_Gosia\Szkolenia\Rysunki\Ludziki_03_04_2013\zegar.png"/>
            <p:cNvPicPr/>
            <p:nvPr/>
          </p:nvPicPr>
          <p:blipFill>
            <a:blip r:embed="rId3"/>
            <a:stretch/>
          </p:blipFill>
          <p:spPr>
            <a:xfrm>
              <a:off x="10467360" y="1640880"/>
              <a:ext cx="588240" cy="588240"/>
            </a:xfrm>
            <a:prstGeom prst="rect">
              <a:avLst/>
            </a:prstGeom>
            <a:ln>
              <a:noFill/>
            </a:ln>
            <a:scene3d>
              <a:camera prst="perspectiveContrastingRightFacing"/>
              <a:lightRig rig="threePt" dir="t"/>
            </a:scene3d>
          </p:spPr>
        </p:pic>
        <p:pic>
          <p:nvPicPr>
            <p:cNvPr id="195" name="Picture 4" descr="D:\@Passport_Gosia\Szkolenia\Rysunki\Ludziki_03_04_2013\tablica.gif"/>
            <p:cNvPicPr/>
            <p:nvPr/>
          </p:nvPicPr>
          <p:blipFill>
            <a:blip r:embed="rId4"/>
            <a:stretch/>
          </p:blipFill>
          <p:spPr>
            <a:xfrm>
              <a:off x="10215360" y="2883240"/>
              <a:ext cx="1456560" cy="1066320"/>
            </a:xfrm>
            <a:prstGeom prst="rect">
              <a:avLst/>
            </a:prstGeom>
            <a:ln>
              <a:noFill/>
            </a:ln>
            <a:scene3d>
              <a:camera prst="perspectiveHeroicExtremeRightFacing"/>
              <a:lightRig rig="threePt" dir="t"/>
            </a:scene3d>
          </p:spPr>
        </p:pic>
      </p:grpSp>
      <p:sp>
        <p:nvSpPr>
          <p:cNvPr id="196" name="CustomShape 2"/>
          <p:cNvSpPr/>
          <p:nvPr/>
        </p:nvSpPr>
        <p:spPr>
          <a:xfrm>
            <a:off x="913680" y="2804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Ok. 20 minut przed egzaminem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3014640" y="1131120"/>
            <a:ext cx="10362600" cy="15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0360" lvl="1" indent="-334080">
              <a:lnSpc>
                <a:spcPct val="120000"/>
              </a:lnSpc>
              <a:spcBef>
                <a:spcPts val="499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pl-PL" sz="2400" b="0" strike="noStrike" spc="-1">
                <a:solidFill>
                  <a:srgbClr val="002060"/>
                </a:solidFill>
                <a:latin typeface="Calibri"/>
              </a:rPr>
              <a:t>Zdający zajmują wylosowane </a:t>
            </a:r>
            <a:r>
              <a:t/>
            </a:r>
            <a:br/>
            <a:r>
              <a:rPr lang="pl-PL" sz="2400" b="0" strike="noStrike" spc="-1">
                <a:solidFill>
                  <a:srgbClr val="002060"/>
                </a:solidFill>
                <a:latin typeface="Calibri"/>
              </a:rPr>
              <a:t>miejsca/stanowiska egzaminacyjne</a:t>
            </a:r>
            <a:endParaRPr lang="pl-PL" sz="2400" b="0" strike="noStrike" spc="-1">
              <a:latin typeface="Arial"/>
            </a:endParaRPr>
          </a:p>
          <a:p>
            <a:pPr marL="360360" indent="-3340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2060"/>
                </a:solidFill>
                <a:latin typeface="Calibri"/>
              </a:rPr>
              <a:t>PZN informuje zdających o przebiegu egzaminu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3021480" y="3430800"/>
            <a:ext cx="7193160" cy="251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  <a:spcBef>
                <a:spcPts val="1800"/>
              </a:spcBef>
              <a:buClr>
                <a:srgbClr val="1C647B"/>
              </a:buClr>
              <a:buSzPct val="120000"/>
              <a:buFont typeface="Wingdings" charset="2"/>
              <a:buChar char=""/>
            </a:pPr>
            <a:r>
              <a:rPr lang="pl-PL" sz="2400" b="0" strike="noStrike" spc="-1">
                <a:solidFill>
                  <a:srgbClr val="C00000"/>
                </a:solidFill>
                <a:latin typeface="Tw Cen MT"/>
                <a:ea typeface="DejaVu Sans"/>
              </a:rPr>
              <a:t>Przed rozpoczęciem części praktycznej egzaminu - model dk, w i wk – przewodniczący ZN lub wyznaczona przez PZE osoba przeprowadza instruktaż stanowiskowy</a:t>
            </a:r>
            <a:endParaRPr lang="pl-PL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800"/>
              </a:spcBef>
              <a:buClr>
                <a:srgbClr val="1C647B"/>
              </a:buClr>
              <a:buSzPct val="120000"/>
              <a:buFont typeface="Wingdings" charset="2"/>
              <a:buChar char=""/>
            </a:pPr>
            <a:r>
              <a:rPr lang="pl-PL" sz="2400" b="0" strike="noStrike" spc="-1">
                <a:solidFill>
                  <a:srgbClr val="C00000"/>
                </a:solidFill>
                <a:latin typeface="Tw Cen MT"/>
                <a:ea typeface="DejaVu Sans"/>
              </a:rPr>
              <a:t>PZN odbiera od zdających pisemne potwierdzenie odbycia instruktażu (na wykazie zdających)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2320920" y="3625560"/>
            <a:ext cx="489960" cy="272520"/>
          </a:xfrm>
          <a:prstGeom prst="rect">
            <a:avLst/>
          </a:prstGeom>
          <a:solidFill>
            <a:srgbClr val="EECFBA"/>
          </a:solidFill>
          <a:ln>
            <a:solidFill>
              <a:srgbClr val="AC702C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36000" tIns="45000" rIns="36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Sala 5</a:t>
            </a:r>
            <a:endParaRPr lang="pl-PL" sz="1200" b="0" strike="noStrike" spc="-1">
              <a:latin typeface="Arial"/>
            </a:endParaRPr>
          </a:p>
        </p:txBody>
      </p:sp>
      <p:sp>
        <p:nvSpPr>
          <p:cNvPr id="200" name="CustomShape 6"/>
          <p:cNvSpPr/>
          <p:nvPr/>
        </p:nvSpPr>
        <p:spPr>
          <a:xfrm>
            <a:off x="2305800" y="3950280"/>
            <a:ext cx="597600" cy="36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Lista zdających</a:t>
            </a:r>
            <a:endParaRPr lang="pl-PL" sz="900" b="0" strike="noStrike" spc="-1">
              <a:latin typeface="Arial"/>
            </a:endParaRPr>
          </a:p>
        </p:txBody>
      </p:sp>
      <p:sp>
        <p:nvSpPr>
          <p:cNvPr id="201" name="CustomShape 7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7F6D5A9-6F41-4D25-A8A0-BA28E72A660C}" type="slidenum">
              <a:rPr lang="en-US" sz="1000" b="0" strike="noStrike" spc="-1">
                <a:solidFill>
                  <a:srgbClr val="000000"/>
                </a:solidFill>
                <a:latin typeface="Tw Cen MT"/>
              </a:rPr>
              <a:t>7</a:t>
            </a:fld>
            <a:endParaRPr lang="pl-PL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913680" y="2804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Ok. 10 minut przed egzaminem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1427840" y="63810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24714DC-1C69-43BB-BF96-C115162650D5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8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558720" y="1450440"/>
            <a:ext cx="10883160" cy="47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Przewodniczący ZN w obecności przedstawicieli zdających odbiera od PZE zestawy egzaminacyjne:</a:t>
            </a:r>
            <a:endParaRPr lang="pl-PL" sz="2400" b="0" strike="noStrike" spc="-1" dirty="0">
              <a:latin typeface="Arial"/>
            </a:endParaRPr>
          </a:p>
          <a:p>
            <a:pPr marL="685800" lvl="1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70C0"/>
                </a:solidFill>
                <a:latin typeface="Calibri"/>
              </a:rPr>
              <a:t>Arkusze egzaminacyjne </a:t>
            </a: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wraz z Kartami odpowiedzi/oceny i ewentualnie dodatkowymi materiałami niezbędnymi do wykonania zadania w liczbie odpowiadającej liczbie zdających </a:t>
            </a:r>
            <a:r>
              <a:rPr dirty="0"/>
              <a:t/>
            </a:r>
            <a:br>
              <a:rPr dirty="0"/>
            </a:b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w sali / miejscu przeprowadzania egzaminu na danej zmianie</a:t>
            </a:r>
            <a:endParaRPr lang="pl-PL" sz="2000" b="0" strike="noStrike" spc="-1" dirty="0">
              <a:latin typeface="Arial"/>
            </a:endParaRPr>
          </a:p>
          <a:p>
            <a:pPr marL="685800" lvl="1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Zasady oceniania (dotyczy części praktycznej - model w i </a:t>
            </a:r>
            <a:r>
              <a:rPr lang="pl-PL" sz="2000" b="0" strike="noStrike" spc="-1" dirty="0" err="1">
                <a:solidFill>
                  <a:srgbClr val="002060"/>
                </a:solidFill>
                <a:latin typeface="Calibri"/>
              </a:rPr>
              <a:t>wk</a:t>
            </a: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)</a:t>
            </a: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205" name="Obraz 23" descr="przewodniczący 2.png"/>
          <p:cNvPicPr/>
          <p:nvPr/>
        </p:nvPicPr>
        <p:blipFill>
          <a:blip r:embed="rId3"/>
          <a:stretch/>
        </p:blipFill>
        <p:spPr>
          <a:xfrm>
            <a:off x="2243520" y="639360"/>
            <a:ext cx="849600" cy="849600"/>
          </a:xfrm>
          <a:prstGeom prst="rect">
            <a:avLst/>
          </a:prstGeom>
          <a:ln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</p:pic>
      <p:grpSp>
        <p:nvGrpSpPr>
          <p:cNvPr id="206" name="Group 4"/>
          <p:cNvGrpSpPr/>
          <p:nvPr/>
        </p:nvGrpSpPr>
        <p:grpSpPr>
          <a:xfrm>
            <a:off x="1319040" y="684360"/>
            <a:ext cx="527400" cy="804960"/>
            <a:chOff x="1319040" y="684360"/>
            <a:chExt cx="527400" cy="804960"/>
          </a:xfrm>
        </p:grpSpPr>
        <p:pic>
          <p:nvPicPr>
            <p:cNvPr id="207" name="Picture 2" descr="\\ike\WEZ_PWOE\tymczasowe\gosia\Rysunki_25_03_2013\ręka do góry.jpg"/>
            <p:cNvPicPr/>
            <p:nvPr/>
          </p:nvPicPr>
          <p:blipFill>
            <a:blip r:embed="rId4"/>
            <a:stretch/>
          </p:blipFill>
          <p:spPr>
            <a:xfrm flipH="1">
              <a:off x="1319040" y="684360"/>
              <a:ext cx="527400" cy="804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8" name="CustomShape 5"/>
            <p:cNvSpPr/>
            <p:nvPr/>
          </p:nvSpPr>
          <p:spPr>
            <a:xfrm flipH="1">
              <a:off x="1502280" y="972000"/>
              <a:ext cx="236880" cy="364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800" b="1" strike="noStrike" spc="-1">
                  <a:solidFill>
                    <a:srgbClr val="000000"/>
                  </a:solidFill>
                  <a:latin typeface="Tw Cen MT"/>
                  <a:ea typeface="DejaVu Sans"/>
                </a:rPr>
                <a:t>Z</a:t>
              </a:r>
              <a:endParaRPr lang="pl-PL" sz="1800" b="0" strike="noStrike" spc="-1">
                <a:latin typeface="Arial"/>
              </a:endParaRPr>
            </a:p>
          </p:txBody>
        </p:sp>
      </p:grpSp>
      <p:grpSp>
        <p:nvGrpSpPr>
          <p:cNvPr id="209" name="Group 6"/>
          <p:cNvGrpSpPr/>
          <p:nvPr/>
        </p:nvGrpSpPr>
        <p:grpSpPr>
          <a:xfrm>
            <a:off x="9168480" y="554400"/>
            <a:ext cx="881280" cy="888120"/>
            <a:chOff x="9168480" y="554400"/>
            <a:chExt cx="881280" cy="888120"/>
          </a:xfrm>
        </p:grpSpPr>
        <p:sp>
          <p:nvSpPr>
            <p:cNvPr id="210" name="CustomShape 7"/>
            <p:cNvSpPr/>
            <p:nvPr/>
          </p:nvSpPr>
          <p:spPr>
            <a:xfrm>
              <a:off x="9168480" y="561600"/>
              <a:ext cx="880920" cy="880920"/>
            </a:xfrm>
            <a:prstGeom prst="ellipse">
              <a:avLst/>
            </a:prstGeom>
            <a:gradFill rotWithShape="0">
              <a:gsLst>
                <a:gs pos="0">
                  <a:srgbClr val="DEA36C"/>
                </a:gs>
                <a:gs pos="100000">
                  <a:srgbClr val="D79045"/>
                </a:gs>
              </a:gsLst>
              <a:lin ang="5400000"/>
            </a:gradFill>
            <a:ln>
              <a:solidFill>
                <a:srgbClr val="AC702C"/>
              </a:solidFill>
              <a:round/>
            </a:ln>
            <a:effectLst>
              <a:outerShdw blurRad="50800" dist="25560" dir="5400000" rotWithShape="0">
                <a:srgbClr val="000000">
                  <a:alpha val="28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/>
          </p:style>
        </p:sp>
        <p:pic>
          <p:nvPicPr>
            <p:cNvPr id="211" name="Obraz 29"/>
            <p:cNvPicPr/>
            <p:nvPr/>
          </p:nvPicPr>
          <p:blipFill>
            <a:blip r:embed="rId5"/>
            <a:stretch/>
          </p:blipFill>
          <p:spPr>
            <a:xfrm>
              <a:off x="9285480" y="554400"/>
              <a:ext cx="764280" cy="8316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2" name="CustomShape 8"/>
          <p:cNvSpPr/>
          <p:nvPr/>
        </p:nvSpPr>
        <p:spPr>
          <a:xfrm>
            <a:off x="3307680" y="4670280"/>
            <a:ext cx="5385600" cy="150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28480" lvl="1" indent="-342360">
              <a:lnSpc>
                <a:spcPct val="100000"/>
              </a:lnSpc>
              <a:spcBef>
                <a:spcPts val="400"/>
              </a:spcBef>
              <a:buClr>
                <a:srgbClr val="1C647B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czy arkusze nie są naruszone</a:t>
            </a:r>
            <a:endParaRPr lang="pl-PL" sz="2000" b="0" strike="noStrike" spc="-1">
              <a:latin typeface="Arial"/>
            </a:endParaRPr>
          </a:p>
          <a:p>
            <a:pPr marL="528480" lvl="1" indent="-342360">
              <a:lnSpc>
                <a:spcPct val="100000"/>
              </a:lnSpc>
              <a:spcBef>
                <a:spcPts val="400"/>
              </a:spcBef>
              <a:buClr>
                <a:srgbClr val="1C647B"/>
              </a:buClr>
              <a:buFont typeface="Arial"/>
              <a:buChar char="•"/>
            </a:pPr>
            <a:r>
              <a:rPr lang="pl-PL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datę i godzinę egzaminu na pakiecie</a:t>
            </a:r>
            <a:endParaRPr lang="pl-PL" sz="2000" b="0" strike="noStrike" spc="-1">
              <a:latin typeface="Arial"/>
            </a:endParaRPr>
          </a:p>
          <a:p>
            <a:pPr marL="528480" lvl="1" indent="-342360">
              <a:lnSpc>
                <a:spcPct val="100000"/>
              </a:lnSpc>
              <a:spcBef>
                <a:spcPts val="400"/>
              </a:spcBef>
              <a:buClr>
                <a:srgbClr val="1C647B"/>
              </a:buClr>
              <a:buFont typeface="Arial"/>
              <a:buChar char="•"/>
            </a:pPr>
            <a:r>
              <a:rPr lang="pl-PL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oznaczenie kwalifikacji i liczbę sztuk</a:t>
            </a:r>
            <a:endParaRPr lang="pl-PL" sz="2000" b="0" strike="noStrike" spc="-1">
              <a:latin typeface="Arial"/>
            </a:endParaRPr>
          </a:p>
        </p:txBody>
      </p:sp>
      <p:sp>
        <p:nvSpPr>
          <p:cNvPr id="213" name="CustomShape 9"/>
          <p:cNvSpPr/>
          <p:nvPr/>
        </p:nvSpPr>
        <p:spPr>
          <a:xfrm>
            <a:off x="558720" y="4350600"/>
            <a:ext cx="6197400" cy="66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PZE i PZN sprawdzają: 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913680" y="280440"/>
            <a:ext cx="1036368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cap="all" spc="-1">
                <a:solidFill>
                  <a:srgbClr val="002060"/>
                </a:solidFill>
                <a:latin typeface="Calibri"/>
              </a:rPr>
              <a:t>O godzinie wyznaczonej przez dyrektora OKE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1278080" y="6323400"/>
            <a:ext cx="76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9AFA45E-27E6-42D1-AEFE-116DD981C733}" type="slidenum">
              <a:rPr lang="pl-PL" sz="1000" b="0" strike="noStrike" spc="-1">
                <a:solidFill>
                  <a:srgbClr val="000000"/>
                </a:solidFill>
                <a:latin typeface="Tw Cen MT"/>
              </a:rPr>
              <a:t>9</a:t>
            </a:fld>
            <a:endParaRPr lang="pl-PL" sz="1000" b="0" strike="noStrike" spc="-1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419040" y="1848960"/>
            <a:ext cx="11622600" cy="42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PZN przekazuje zdającym Arkusze egzaminacyjne wraz z Kartami odpowiedzi/oceny </a:t>
            </a:r>
            <a:r>
              <a:rPr dirty="0"/>
              <a:t/>
            </a:r>
            <a:br>
              <a:rPr dirty="0"/>
            </a:b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i ewentualnie </a:t>
            </a:r>
            <a:r>
              <a:rPr lang="pl-PL" sz="2400" b="0" strike="noStrike" spc="-1" dirty="0">
                <a:solidFill>
                  <a:srgbClr val="002060"/>
                </a:solidFill>
                <a:latin typeface="Symbol"/>
              </a:rPr>
              <a:t></a:t>
            </a: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 dodatkowymi materiałami niezbędnymi do wykonania zadania</a:t>
            </a:r>
            <a:endParaRPr lang="pl-PL" sz="2400" b="0" strike="noStrike" spc="-1" dirty="0">
              <a:latin typeface="Arial"/>
            </a:endParaRPr>
          </a:p>
          <a:p>
            <a:pPr marL="228600" indent="-22788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PZN poleca zdającym  sprawdzenie kompletności materiałów i uzupełnia ewentualne braki:</a:t>
            </a:r>
            <a:endParaRPr lang="pl-PL" sz="2400" b="0" strike="noStrike" spc="-1" dirty="0">
              <a:latin typeface="Arial"/>
            </a:endParaRPr>
          </a:p>
          <a:p>
            <a:pPr marL="685800" lvl="1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wymienia arkusz egzaminacyjny, jeżeli jest taka możliwość (tzn. jest większa liczba arkuszy niż liczba obecnych zdających w sali)</a:t>
            </a:r>
            <a:endParaRPr lang="pl-PL" sz="2000" b="0" strike="noStrike" spc="-1" dirty="0">
              <a:latin typeface="Arial"/>
            </a:endParaRPr>
          </a:p>
          <a:p>
            <a:pPr marL="685800" lvl="1" indent="-227880" algn="just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informuje PZE o brakach i PZE podejmuje decyzję o powieleniu po uzyskaniu zgody </a:t>
            </a:r>
            <a:r>
              <a:rPr lang="x-none" sz="2000" b="0" strike="noStrike" spc="-1" dirty="0">
                <a:solidFill>
                  <a:srgbClr val="002060"/>
                </a:solidFill>
                <a:latin typeface="Calibri"/>
              </a:rPr>
              <a:t>dyrektor</a:t>
            </a: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a</a:t>
            </a:r>
            <a:r>
              <a:rPr lang="x-none" sz="2000" b="0" strike="noStrike" spc="-1" dirty="0">
                <a:solidFill>
                  <a:srgbClr val="002060"/>
                </a:solidFill>
                <a:latin typeface="Calibri"/>
              </a:rPr>
              <a:t> OKE</a:t>
            </a:r>
            <a:endParaRPr lang="pl-PL" sz="20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lang="pl-PL" sz="2400" b="0" strike="noStrike" spc="-1" dirty="0">
                <a:solidFill>
                  <a:srgbClr val="C00000"/>
                </a:solidFill>
                <a:latin typeface="Calibri"/>
              </a:rPr>
              <a:t>Zdający, który zgłosił braki, podpisuje czytelnie </a:t>
            </a:r>
            <a:r>
              <a:rPr dirty="0"/>
              <a:t/>
            </a:r>
            <a:br>
              <a:rPr dirty="0"/>
            </a:br>
            <a:r>
              <a:rPr lang="pl-PL" sz="2400" b="0" strike="noStrike" spc="-1" dirty="0">
                <a:solidFill>
                  <a:srgbClr val="C00000"/>
                </a:solidFill>
                <a:latin typeface="Calibri"/>
              </a:rPr>
              <a:t>w wykazie zdających w sali wymianę arkusza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217" name="Obraz 9" descr="przewodniczący 2.png"/>
          <p:cNvPicPr/>
          <p:nvPr/>
        </p:nvPicPr>
        <p:blipFill>
          <a:blip r:embed="rId2"/>
          <a:stretch/>
        </p:blipFill>
        <p:spPr>
          <a:xfrm>
            <a:off x="1522800" y="1064880"/>
            <a:ext cx="849600" cy="849600"/>
          </a:xfrm>
          <a:prstGeom prst="rect">
            <a:avLst/>
          </a:prstGeom>
          <a:ln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44200</TotalTime>
  <Words>1182</Words>
  <Application>Microsoft Office PowerPoint</Application>
  <PresentationFormat>Panoramiczny</PresentationFormat>
  <Paragraphs>260</Paragraphs>
  <Slides>29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29</vt:i4>
      </vt:variant>
    </vt:vector>
  </HeadingPairs>
  <TitlesOfParts>
    <vt:vector size="44" baseType="lpstr">
      <vt:lpstr>Arial</vt:lpstr>
      <vt:lpstr>Arial Black</vt:lpstr>
      <vt:lpstr>Blackadder ITC</vt:lpstr>
      <vt:lpstr>Calibri</vt:lpstr>
      <vt:lpstr>Courier New</vt:lpstr>
      <vt:lpstr>DejaVu Sans</vt:lpstr>
      <vt:lpstr>StarSymbol</vt:lpstr>
      <vt:lpstr>Symbol</vt:lpstr>
      <vt:lpstr>Times New Roman</vt:lpstr>
      <vt:lpstr>Tw Cen MT</vt:lpstr>
      <vt:lpstr>Wingdings</vt:lpstr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OKE Kr</dc:creator>
  <dc:description/>
  <cp:lastModifiedBy>Michał</cp:lastModifiedBy>
  <cp:revision>395</cp:revision>
  <cp:lastPrinted>2018-12-06T08:14:48Z</cp:lastPrinted>
  <dcterms:created xsi:type="dcterms:W3CDTF">2016-10-21T06:41:18Z</dcterms:created>
  <dcterms:modified xsi:type="dcterms:W3CDTF">2020-12-23T08:24:44Z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Panoramiczny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29</vt:i4>
  </property>
</Properties>
</file>